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906000" type="A4"/>
  <p:notesSz cx="6858000" cy="9906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0">
          <p15:clr>
            <a:srgbClr val="A4A3A4"/>
          </p15:clr>
        </p15:guide>
        <p15:guide id="2" orient="horz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3" d="100"/>
          <a:sy n="83" d="100"/>
        </p:scale>
        <p:origin x="1734" y="-744"/>
      </p:cViewPr>
      <p:guideLst>
        <p:guide pos="2160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AD2C9CF-F1CF-4411-5A50-2E7129C384F9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00C78A9-F4C6-C623-7748-1BD28973A125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257B412-D64F-D5AC-4A84-1050BC1E310D}" type="slidenum">
              <a:rPr/>
              <a:t>3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0044883" name="Title 1"/>
          <p:cNvSpPr>
            <a:spLocks noGrp="1"/>
          </p:cNvSpPr>
          <p:nvPr>
            <p:ph type="ctrTitle"/>
          </p:nvPr>
        </p:nvSpPr>
        <p:spPr bwMode="auto"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099038585" name="Subtitle 2"/>
          <p:cNvSpPr>
            <a:spLocks noGrp="1"/>
          </p:cNvSpPr>
          <p:nvPr>
            <p:ph type="subTitle" idx="1"/>
          </p:nvPr>
        </p:nvSpPr>
        <p:spPr bwMode="auto"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221133412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1549702342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6952700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988267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613697367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553112082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197204575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917046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05010487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4907757" y="527403"/>
            <a:ext cx="1478756" cy="8394877"/>
          </a:xfrm>
        </p:spPr>
        <p:txBody>
          <a:bodyPr vert="eaVert"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155445198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71488" y="527403"/>
            <a:ext cx="4350544" cy="8394877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247238585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2024239312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44927192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498989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360324454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143336413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1257283724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55672025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&#10;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9978717" name="Title 1"/>
          <p:cNvSpPr>
            <a:spLocks noGrp="1"/>
          </p:cNvSpPr>
          <p:nvPr>
            <p:ph type="title"/>
          </p:nvPr>
        </p:nvSpPr>
        <p:spPr bwMode="auto"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7239744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1624110172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1295050620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506469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8747390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541277077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71488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1759166218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471863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52625050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1240776165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9517804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9538446" name="Title 1"/>
          <p:cNvSpPr>
            <a:spLocks noGrp="1"/>
          </p:cNvSpPr>
          <p:nvPr>
            <p:ph type="title"/>
          </p:nvPr>
        </p:nvSpPr>
        <p:spPr bwMode="auto">
          <a:xfrm>
            <a:off x="472381" y="527405"/>
            <a:ext cx="5915025" cy="1914702"/>
          </a:xfr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87201744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463798681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72381" y="3618442"/>
            <a:ext cx="2901255" cy="5322183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2136770241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1011839357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3471863" y="3618442"/>
            <a:ext cx="2915543" cy="5322183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1411207398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33172687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09783000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3984281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08643448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30740781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363140729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576508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1770278287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348020252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2338440" name="Title 1"/>
          <p:cNvSpPr>
            <a:spLocks noGrp="1"/>
          </p:cNvSpPr>
          <p:nvPr>
            <p:ph type="title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267363165" name="Content Placeholder 2"/>
          <p:cNvSpPr>
            <a:spLocks noGrp="1"/>
          </p:cNvSpPr>
          <p:nvPr>
            <p:ph idx="1"/>
          </p:nvPr>
        </p:nvSpPr>
        <p:spPr bwMode="auto"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165296151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1761705149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202713311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68874471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6818879" name="Title 1"/>
          <p:cNvSpPr>
            <a:spLocks noGrp="1"/>
          </p:cNvSpPr>
          <p:nvPr>
            <p:ph type="title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55178382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13629892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624586758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697965275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87309793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32228" name="Title Placeholder 1"/>
          <p:cNvSpPr>
            <a:spLocks noGrp="1"/>
          </p:cNvSpPr>
          <p:nvPr>
            <p:ph type="title"/>
          </p:nvPr>
        </p:nvSpPr>
        <p:spPr bwMode="auto"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21479912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2009757772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20120DF-1BC1-4342-9668-41B08AA556C5}" type="datetimeFigureOut">
              <a:rPr lang="de-DE"/>
              <a:t>13.02.2026</a:t>
            </a:fld>
            <a:endParaRPr lang="de-DE"/>
          </a:p>
        </p:txBody>
      </p:sp>
      <p:sp>
        <p:nvSpPr>
          <p:cNvPr id="185724345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95194118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C6FD0E1-6B01-4CE8-9005-C27B7163E3BC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50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aps.app.goo.gl/4m6zvQXrwGKHs1xP6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aps.app.goo.gl/wmaxrBDPbcfDDi4T8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aps.app.goo.gl/4m6zvQXrwGKHs1xP6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66676862" name="Grafik 16"/>
          <p:cNvPicPr>
            <a:picLocks noChangeAspect="1"/>
          </p:cNvPicPr>
          <p:nvPr/>
        </p:nvPicPr>
        <p:blipFill rotWithShape="1">
          <a:blip r:embed="rId3"/>
          <a:srcRect b="9950"/>
          <a:stretch/>
        </p:blipFill>
        <p:spPr bwMode="auto">
          <a:xfrm rot="16199998" flipH="1">
            <a:off x="2216352" y="4815503"/>
            <a:ext cx="7820720" cy="1462575"/>
          </a:xfrm>
          <a:prstGeom prst="triangle">
            <a:avLst>
              <a:gd name="adj" fmla="val 13964"/>
            </a:avLst>
          </a:prstGeom>
          <a:noFill/>
        </p:spPr>
      </p:pic>
      <p:sp>
        <p:nvSpPr>
          <p:cNvPr id="653819778" name="Textfeld 11"/>
          <p:cNvSpPr txBox="1"/>
          <p:nvPr/>
        </p:nvSpPr>
        <p:spPr bwMode="auto">
          <a:xfrm>
            <a:off x="287999" y="1260000"/>
            <a:ext cx="557867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2000" b="1" dirty="0">
                <a:latin typeface="DIN Next Rounded LT Pro Light"/>
              </a:rPr>
              <a:t>Best Practice Days “</a:t>
            </a:r>
            <a:r>
              <a:rPr lang="en-GB" sz="2000" b="1" dirty="0">
                <a:latin typeface="DIN Next Rounded LT Pro Light"/>
              </a:rPr>
              <a:t>Connect. Inspire. Achieve.</a:t>
            </a:r>
            <a:br>
              <a:rPr lang="en-GB" sz="2000" b="1" dirty="0">
                <a:latin typeface="DIN Next Rounded LT Pro Light"/>
              </a:rPr>
            </a:br>
            <a:r>
              <a:rPr lang="en-GB" sz="2000" b="1" dirty="0">
                <a:latin typeface="DIN Next Rounded LT Pro Light"/>
              </a:rPr>
              <a:t>International Marketing in Higher Education</a:t>
            </a:r>
            <a:r>
              <a:rPr lang="en-GB" b="1" dirty="0">
                <a:latin typeface="DIN Next Rounded LT Pro Light"/>
              </a:rPr>
              <a:t>”</a:t>
            </a:r>
            <a:r>
              <a:rPr lang="en-US" b="1" dirty="0">
                <a:latin typeface="DIN Next Rounded LT Pro Light"/>
              </a:rPr>
              <a:t> </a:t>
            </a:r>
            <a:r>
              <a:rPr lang="en-US" b="1" dirty="0" err="1">
                <a:latin typeface="DIN Next Rounded LT Pro Light"/>
              </a:rPr>
              <a:t>Programme</a:t>
            </a:r>
            <a:endParaRPr lang="de-DE" dirty="0">
              <a:latin typeface="DIN Next Rounded LT Pro Light"/>
            </a:endParaRPr>
          </a:p>
        </p:txBody>
      </p:sp>
      <p:pic>
        <p:nvPicPr>
          <p:cNvPr id="409220121" name="Grafik 2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>
            <a:off x="4964998" y="293485"/>
            <a:ext cx="1711373" cy="890906"/>
          </a:xfrm>
          <a:prstGeom prst="rect">
            <a:avLst/>
          </a:prstGeom>
        </p:spPr>
      </p:pic>
      <p:sp>
        <p:nvSpPr>
          <p:cNvPr id="1579079363" name="Rechteck 5"/>
          <p:cNvSpPr/>
          <p:nvPr/>
        </p:nvSpPr>
        <p:spPr bwMode="auto">
          <a:xfrm>
            <a:off x="253097" y="3423755"/>
            <a:ext cx="5933599" cy="6147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09.30		Arrival &amp; Coffee</a:t>
            </a:r>
            <a:endParaRPr dirty="0"/>
          </a:p>
          <a:p>
            <a:pPr>
              <a:lnSpc>
                <a:spcPct val="107000"/>
              </a:lnSpc>
              <a:defRPr/>
            </a:pPr>
            <a:endParaRPr sz="1400" dirty="0"/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10.00		</a:t>
            </a:r>
            <a:r>
              <a:rPr lang="en-US" sz="1400" dirty="0">
                <a:latin typeface="DIN Next Rounded LT Pro Light"/>
                <a:ea typeface="Calibri"/>
              </a:rPr>
              <a:t>Welcome Address and Keynote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en-GB" dirty="0">
                <a:latin typeface="DIN Next Rounded LT Pro Light"/>
                <a:ea typeface="Calibri"/>
              </a:rPr>
              <a:t>		</a:t>
            </a:r>
            <a:r>
              <a:rPr lang="en-GB" sz="1100" dirty="0">
                <a:latin typeface="DIN Next Rounded LT Pro Light"/>
                <a:ea typeface="Calibri"/>
              </a:rPr>
              <a:t>Daniela Fleuren, Head of Department International Relations &amp; Languages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en-GB" sz="1100" dirty="0">
                <a:latin typeface="DIN Next Rounded LT Pro Light"/>
                <a:ea typeface="Calibri"/>
                <a:cs typeface="Times New Roman"/>
              </a:rPr>
              <a:t>		Prof. Dr.-Ing. Michael Magin, Vice President Internationalisation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  <a:ea typeface="Calibri"/>
                <a:cs typeface="Times New Roman"/>
              </a:rPr>
              <a:t>	</a:t>
            </a:r>
            <a:endParaRPr sz="1400" dirty="0"/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11.00		</a:t>
            </a:r>
            <a:r>
              <a:rPr lang="de-DE" sz="1400" dirty="0" err="1">
                <a:latin typeface="DIN Next Rounded LT Pro Light"/>
                <a:ea typeface="Calibri"/>
                <a:cs typeface="Arial"/>
              </a:rPr>
              <a:t>Introduction</a:t>
            </a:r>
            <a:r>
              <a:rPr lang="de-DE" sz="1400" dirty="0">
                <a:latin typeface="DIN Next Rounded LT Pro Light"/>
                <a:ea typeface="Calibri"/>
                <a:cs typeface="Arial"/>
              </a:rPr>
              <a:t>: </a:t>
            </a:r>
            <a:r>
              <a:rPr lang="de-DE" sz="1400" dirty="0" err="1">
                <a:latin typeface="DIN Next Rounded LT Pro Light"/>
                <a:ea typeface="Calibri"/>
                <a:cs typeface="Arial"/>
              </a:rPr>
              <a:t>getting</a:t>
            </a:r>
            <a:r>
              <a:rPr lang="de-DE" sz="1400" dirty="0">
                <a:latin typeface="DIN Next Rounded LT Pro Light"/>
                <a:ea typeface="Calibri"/>
                <a:cs typeface="Arial"/>
              </a:rPr>
              <a:t> </a:t>
            </a:r>
            <a:r>
              <a:rPr lang="de-DE" sz="1400" dirty="0" err="1">
                <a:latin typeface="DIN Next Rounded LT Pro Light"/>
                <a:ea typeface="Calibri"/>
                <a:cs typeface="Arial"/>
              </a:rPr>
              <a:t>to</a:t>
            </a:r>
            <a:r>
              <a:rPr lang="de-DE" sz="1400" dirty="0">
                <a:latin typeface="DIN Next Rounded LT Pro Light"/>
                <a:ea typeface="Calibri"/>
                <a:cs typeface="Arial"/>
              </a:rPr>
              <a:t> </a:t>
            </a:r>
            <a:r>
              <a:rPr lang="de-DE" sz="1400" dirty="0" err="1">
                <a:latin typeface="DIN Next Rounded LT Pro Light"/>
                <a:ea typeface="Calibri"/>
                <a:cs typeface="Arial"/>
              </a:rPr>
              <a:t>know</a:t>
            </a:r>
            <a:r>
              <a:rPr lang="de-DE" sz="1400" dirty="0">
                <a:latin typeface="DIN Next Rounded LT Pro Light"/>
                <a:ea typeface="Calibri"/>
                <a:cs typeface="Arial"/>
              </a:rPr>
              <a:t> </a:t>
            </a:r>
            <a:r>
              <a:rPr lang="de-DE" sz="1400" dirty="0" err="1">
                <a:latin typeface="DIN Next Rounded LT Pro Light"/>
                <a:ea typeface="Calibri"/>
                <a:cs typeface="Arial"/>
              </a:rPr>
              <a:t>each</a:t>
            </a:r>
            <a:r>
              <a:rPr lang="de-DE" sz="1400" dirty="0">
                <a:latin typeface="DIN Next Rounded LT Pro Light"/>
                <a:ea typeface="Calibri"/>
                <a:cs typeface="Arial"/>
              </a:rPr>
              <a:t> </a:t>
            </a:r>
            <a:r>
              <a:rPr lang="de-DE" sz="1400" dirty="0" err="1">
                <a:latin typeface="DIN Next Rounded LT Pro Light"/>
                <a:ea typeface="Calibri"/>
                <a:cs typeface="Arial"/>
              </a:rPr>
              <a:t>other</a:t>
            </a:r>
            <a:endParaRPr lang="de-DE" sz="1400" dirty="0">
              <a:latin typeface="DIN Next Rounded LT Pro Light"/>
              <a:ea typeface="Calibri"/>
              <a:cs typeface="Arial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 	</a:t>
            </a:r>
            <a:r>
              <a:rPr lang="en-GB" sz="1100" dirty="0">
                <a:solidFill>
                  <a:prstClr val="black"/>
                </a:solidFill>
                <a:latin typeface="DIN Next Rounded LT Pro Light"/>
                <a:ea typeface="Calibri"/>
              </a:rPr>
              <a:t> 	</a:t>
            </a:r>
            <a:endParaRPr lang="de-DE" sz="1400" dirty="0">
              <a:latin typeface="DIN Next Rounded LT Pro Light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11.45		</a:t>
            </a:r>
            <a:r>
              <a:rPr lang="en-GB" sz="1400" dirty="0">
                <a:latin typeface="DIN Next Rounded LT Pro Light"/>
                <a:ea typeface="Calibri"/>
              </a:rPr>
              <a:t>Best Practice Examples: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  <a:ea typeface="Calibri"/>
                <a:cs typeface="Arial"/>
              </a:rPr>
              <a:t>		</a:t>
            </a:r>
            <a:r>
              <a:rPr lang="en-GB" sz="1100" dirty="0">
                <a:latin typeface="DIN Next Rounded LT Pro Light"/>
                <a:ea typeface="Calibri"/>
                <a:cs typeface="Arial"/>
              </a:rPr>
              <a:t>“</a:t>
            </a:r>
            <a:r>
              <a:rPr lang="en-GB" sz="1100" dirty="0">
                <a:latin typeface="DIN Next Rounded LT Pro Light"/>
                <a:ea typeface="Calibri"/>
              </a:rPr>
              <a:t>International Recruitment – what about the students?”,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en-GB" sz="1100" dirty="0">
                <a:latin typeface="DIN Next Rounded LT Pro Light"/>
                <a:ea typeface="Calibri"/>
                <a:cs typeface="Times New Roman"/>
              </a:rPr>
              <a:t>		Prof. Dr.-Ing. Michael Magin, Vice President Internationalisation</a:t>
            </a:r>
            <a:endParaRPr dirty="0"/>
          </a:p>
          <a:p>
            <a:pPr lvl="0"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  <a:ea typeface="Calibri"/>
                <a:cs typeface="Arial"/>
              </a:rPr>
              <a:t>		</a:t>
            </a:r>
            <a:r>
              <a:rPr lang="en-GB" sz="1100" dirty="0">
                <a:solidFill>
                  <a:prstClr val="black"/>
                </a:solidFill>
                <a:latin typeface="DIN Next Rounded LT Pro Light"/>
                <a:ea typeface="Calibri"/>
                <a:cs typeface="Times New Roman"/>
              </a:rPr>
              <a:t>		</a:t>
            </a:r>
            <a:endParaRPr lang="en-US" sz="1400" dirty="0">
              <a:latin typeface="DIN Next Rounded LT Pro Light"/>
              <a:ea typeface="Calibri"/>
              <a:cs typeface="Arial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12.30		Lunch</a:t>
            </a:r>
            <a:endParaRPr lang="de-DE" sz="1400" dirty="0"/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  <a:ea typeface="Calibri"/>
                <a:cs typeface="Arial"/>
              </a:rPr>
              <a:t>		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13.30		Best Practice Examples:</a:t>
            </a:r>
            <a:br>
              <a:rPr lang="en-GB" sz="1400" dirty="0">
                <a:latin typeface="DIN Next Rounded LT Pro Light"/>
                <a:ea typeface="Calibri"/>
                <a:cs typeface="Arial"/>
              </a:rPr>
            </a:br>
            <a:r>
              <a:rPr lang="en-GB" sz="1400" dirty="0">
                <a:latin typeface="DIN Next Rounded LT Pro Light"/>
                <a:ea typeface="Calibri"/>
                <a:cs typeface="Arial"/>
              </a:rPr>
              <a:t>		</a:t>
            </a:r>
            <a:r>
              <a:rPr lang="de-DE" sz="1100" dirty="0">
                <a:latin typeface="DIN Next Rounded LT Pro Light" panose="020F0303020203050203" pitchFamily="34" charset="0"/>
              </a:rPr>
              <a:t>“</a:t>
            </a:r>
            <a:r>
              <a:rPr lang="de-DE" sz="1100" dirty="0" err="1">
                <a:latin typeface="DIN Next Rounded LT Pro Light" panose="020F0303020203050203" pitchFamily="34" charset="0"/>
              </a:rPr>
              <a:t>Achieving</a:t>
            </a:r>
            <a:r>
              <a:rPr lang="de-DE" sz="1100" dirty="0">
                <a:latin typeface="DIN Next Rounded LT Pro Light" panose="020F0303020203050203" pitchFamily="34" charset="0"/>
              </a:rPr>
              <a:t> Top </a:t>
            </a:r>
            <a:r>
              <a:rPr lang="de-DE" sz="1100" dirty="0" err="1">
                <a:latin typeface="DIN Next Rounded LT Pro Light" panose="020F0303020203050203" pitchFamily="34" charset="0"/>
              </a:rPr>
              <a:t>Visibility</a:t>
            </a:r>
            <a:r>
              <a:rPr lang="de-DE" sz="1100" dirty="0">
                <a:latin typeface="DIN Next Rounded LT Pro Light" panose="020F0303020203050203" pitchFamily="34" charset="0"/>
              </a:rPr>
              <a:t> in University </a:t>
            </a:r>
            <a:r>
              <a:rPr lang="de-DE" sz="1100" dirty="0" err="1">
                <a:latin typeface="DIN Next Rounded LT Pro Light" panose="020F0303020203050203" pitchFamily="34" charset="0"/>
              </a:rPr>
              <a:t>Searches</a:t>
            </a:r>
            <a:r>
              <a:rPr lang="de-DE" sz="1100" dirty="0">
                <a:latin typeface="DIN Next Rounded LT Pro Light" panose="020F0303020203050203" pitchFamily="34" charset="0"/>
              </a:rPr>
              <a:t>: How SEO </a:t>
            </a:r>
            <a:r>
              <a:rPr lang="de-DE" sz="1100" dirty="0" err="1">
                <a:latin typeface="DIN Next Rounded LT Pro Light" panose="020F0303020203050203" pitchFamily="34" charset="0"/>
              </a:rPr>
              <a:t>Optimization</a:t>
            </a:r>
            <a:r>
              <a:rPr lang="de-DE" sz="1100" dirty="0">
                <a:latin typeface="DIN Next Rounded LT Pro Light" panose="020F0303020203050203" pitchFamily="34" charset="0"/>
              </a:rPr>
              <a:t> Can Help 		                </a:t>
            </a:r>
            <a:r>
              <a:rPr lang="de-DE" sz="1100" dirty="0" err="1">
                <a:latin typeface="DIN Next Rounded LT Pro Light" panose="020F0303020203050203" pitchFamily="34" charset="0"/>
              </a:rPr>
              <a:t>Attract</a:t>
            </a:r>
            <a:r>
              <a:rPr lang="de-DE" sz="1100" dirty="0">
                <a:latin typeface="DIN Next Rounded LT Pro Light" panose="020F0303020203050203" pitchFamily="34" charset="0"/>
              </a:rPr>
              <a:t> International </a:t>
            </a:r>
            <a:r>
              <a:rPr lang="de-DE" sz="1100" dirty="0" err="1">
                <a:latin typeface="DIN Next Rounded LT Pro Light" panose="020F0303020203050203" pitchFamily="34" charset="0"/>
              </a:rPr>
              <a:t>Students</a:t>
            </a:r>
            <a:r>
              <a:rPr lang="de-DE" sz="1100" dirty="0">
                <a:latin typeface="DIN Next Rounded LT Pro Light" panose="020F0303020203050203" pitchFamily="34" charset="0"/>
              </a:rPr>
              <a:t>”, Murat Uçan, Dicle University, Turkey</a:t>
            </a:r>
            <a:endParaRPr dirty="0">
              <a:latin typeface="DIN Next Rounded LT Pro Light" panose="020F0303020203050203" pitchFamily="34" charset="0"/>
            </a:endParaRPr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  <a:ea typeface="Calibri"/>
                <a:cs typeface="Arial"/>
              </a:rPr>
              <a:t>	</a:t>
            </a:r>
            <a:r>
              <a:rPr lang="en-GB" sz="1400" dirty="0">
                <a:latin typeface="DIN Next Rounded LT Pro Light"/>
                <a:ea typeface="Calibri"/>
                <a:cs typeface="Arial"/>
              </a:rPr>
              <a:t>	</a:t>
            </a:r>
            <a:endParaRPr lang="en-GB" sz="1100" dirty="0">
              <a:solidFill>
                <a:prstClr val="black"/>
              </a:solidFill>
              <a:latin typeface="DIN Next Rounded LT Pro Light"/>
              <a:ea typeface="Calibri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14.00		Guided Tour of </a:t>
            </a:r>
            <a:r>
              <a:rPr lang="de-DE" sz="1400" dirty="0">
                <a:latin typeface="DIN Next Rounded LT Pro Light"/>
                <a:ea typeface="Calibri"/>
              </a:rPr>
              <a:t>Innovation Area „42“</a:t>
            </a:r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  <a:ea typeface="Calibri"/>
              </a:rPr>
              <a:t>		</a:t>
            </a:r>
            <a:r>
              <a:rPr lang="de-DE" sz="1100" dirty="0">
                <a:latin typeface="DIN Next Rounded LT Pro Light"/>
                <a:ea typeface="Calibri"/>
              </a:rPr>
              <a:t>Eisenbahnstr. 42, Kaiserslautern</a:t>
            </a:r>
          </a:p>
          <a:p>
            <a:pPr>
              <a:lnSpc>
                <a:spcPct val="107000"/>
              </a:lnSpc>
              <a:defRPr/>
            </a:pPr>
            <a:endParaRPr lang="de-DE" sz="1200" dirty="0"/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  <a:ea typeface="Calibri"/>
                <a:cs typeface="Arial"/>
              </a:rPr>
              <a:t>16.00		Free Time for </a:t>
            </a:r>
            <a:r>
              <a:rPr lang="de-DE" sz="1400" dirty="0" err="1">
                <a:latin typeface="DIN Next Rounded LT Pro Light"/>
                <a:ea typeface="Calibri"/>
                <a:cs typeface="Arial"/>
              </a:rPr>
              <a:t>your</a:t>
            </a:r>
            <a:r>
              <a:rPr lang="de-DE" sz="1400" dirty="0">
                <a:latin typeface="DIN Next Rounded LT Pro Light"/>
                <a:ea typeface="Calibri"/>
                <a:cs typeface="Arial"/>
              </a:rPr>
              <a:t> own City Exploration</a:t>
            </a:r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  <a:ea typeface="Calibri"/>
                <a:cs typeface="Arial"/>
              </a:rPr>
              <a:t>		 </a:t>
            </a:r>
            <a:endParaRPr lang="en-GB" sz="1400" dirty="0">
              <a:latin typeface="DIN Next Rounded LT Pro Light"/>
              <a:ea typeface="Calibri"/>
              <a:cs typeface="Arial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18.30		</a:t>
            </a:r>
            <a:r>
              <a:rPr lang="en-GB" sz="1400" dirty="0">
                <a:latin typeface="DIN Next Rounded LT Pro Light"/>
                <a:ea typeface="Calibri"/>
              </a:rPr>
              <a:t>“Palatinate Dinner”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		</a:t>
            </a:r>
            <a:r>
              <a:rPr lang="en-GB" sz="1100" dirty="0" err="1">
                <a:latin typeface="DIN Next Rounded LT Pro Light"/>
                <a:ea typeface="Calibri"/>
                <a:cs typeface="Arial"/>
              </a:rPr>
              <a:t>Spinnrädl</a:t>
            </a:r>
            <a:r>
              <a:rPr lang="en-GB" sz="1100" dirty="0">
                <a:latin typeface="DIN Next Rounded LT Pro Light"/>
                <a:ea typeface="Calibri"/>
                <a:cs typeface="Arial"/>
              </a:rPr>
              <a:t>, </a:t>
            </a:r>
            <a:r>
              <a:rPr lang="en-GB" sz="1100" dirty="0" err="1">
                <a:latin typeface="DIN Next Rounded LT Pro Light"/>
                <a:ea typeface="Calibri"/>
                <a:cs typeface="Arial"/>
              </a:rPr>
              <a:t>Schillerplatz</a:t>
            </a:r>
            <a:r>
              <a:rPr lang="en-GB" sz="1100" dirty="0">
                <a:latin typeface="DIN Next Rounded LT Pro Light"/>
                <a:ea typeface="Calibri"/>
                <a:cs typeface="Arial"/>
              </a:rPr>
              <a:t> 1, Kaiserslautern</a:t>
            </a:r>
            <a:br>
              <a:rPr lang="en-GB" sz="1100" dirty="0">
                <a:latin typeface="DIN Next Rounded LT Pro Light"/>
                <a:ea typeface="Calibri"/>
                <a:cs typeface="Arial"/>
              </a:rPr>
            </a:br>
            <a:br>
              <a:rPr lang="en-GB" sz="1100" dirty="0">
                <a:latin typeface="DIN Next Rounded LT Pro Light"/>
                <a:ea typeface="Calibri"/>
                <a:cs typeface="Arial"/>
              </a:rPr>
            </a:br>
            <a:endParaRPr lang="en-GB" sz="1400" dirty="0">
              <a:latin typeface="DIN Next Rounded LT Pro Light"/>
              <a:ea typeface="Calibri"/>
              <a:cs typeface="Arial"/>
            </a:endParaRPr>
          </a:p>
        </p:txBody>
      </p:sp>
      <p:pic>
        <p:nvPicPr>
          <p:cNvPr id="1773895667" name="Grafik 15"/>
          <p:cNvPicPr>
            <a:picLocks noChangeAspect="1"/>
          </p:cNvPicPr>
          <p:nvPr/>
        </p:nvPicPr>
        <p:blipFill rotWithShape="1">
          <a:blip r:embed="rId5"/>
          <a:srcRect b="9950"/>
          <a:stretch/>
        </p:blipFill>
        <p:spPr bwMode="auto">
          <a:xfrm>
            <a:off x="0" y="9457150"/>
            <a:ext cx="6901299" cy="448849"/>
          </a:xfrm>
          <a:prstGeom prst="rect">
            <a:avLst/>
          </a:prstGeom>
        </p:spPr>
      </p:pic>
      <p:sp>
        <p:nvSpPr>
          <p:cNvPr id="395717540" name="Gleichschenkliges Dreieck 4"/>
          <p:cNvSpPr/>
          <p:nvPr/>
        </p:nvSpPr>
        <p:spPr bwMode="auto">
          <a:xfrm rot="16199998">
            <a:off x="2073610" y="4795279"/>
            <a:ext cx="8066314" cy="1589068"/>
          </a:xfrm>
          <a:prstGeom prst="triangle">
            <a:avLst>
              <a:gd name="adj" fmla="val 86262"/>
            </a:avLst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54585674" name="Textfeld 13"/>
          <p:cNvSpPr txBox="1"/>
          <p:nvPr/>
        </p:nvSpPr>
        <p:spPr bwMode="auto">
          <a:xfrm>
            <a:off x="5450306" y="2713315"/>
            <a:ext cx="1352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>
                <a:latin typeface="DIN Next Rounded LT Pro Light"/>
              </a:rPr>
              <a:t>Programme</a:t>
            </a:r>
            <a:endParaRPr/>
          </a:p>
          <a:p>
            <a:pPr algn="ctr">
              <a:defRPr/>
            </a:pPr>
            <a:r>
              <a:rPr lang="de-DE">
                <a:latin typeface="DIN Next Rounded LT Pro Light"/>
              </a:rPr>
              <a:t>Day 1</a:t>
            </a:r>
            <a:endParaRPr/>
          </a:p>
        </p:txBody>
      </p:sp>
      <p:sp>
        <p:nvSpPr>
          <p:cNvPr id="1084427873" name="Textfeld 3"/>
          <p:cNvSpPr txBox="1"/>
          <p:nvPr/>
        </p:nvSpPr>
        <p:spPr bwMode="auto">
          <a:xfrm>
            <a:off x="288000" y="2338743"/>
            <a:ext cx="1635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>
                <a:latin typeface="DIN Next Rounded LT Pro Light"/>
              </a:rPr>
              <a:t>17 March</a:t>
            </a:r>
            <a:r>
              <a:rPr lang="de-DE" baseline="30000">
                <a:latin typeface="DIN Next Rounded LT Pro Light"/>
              </a:rPr>
              <a:t> </a:t>
            </a:r>
            <a:r>
              <a:rPr lang="de-DE">
                <a:latin typeface="DIN Next Rounded LT Pro Light"/>
              </a:rPr>
              <a:t>2026</a:t>
            </a:r>
            <a:endParaRPr baseline="30000"/>
          </a:p>
        </p:txBody>
      </p:sp>
      <p:grpSp>
        <p:nvGrpSpPr>
          <p:cNvPr id="1583130691" name="Gruppieren 6"/>
          <p:cNvGrpSpPr/>
          <p:nvPr/>
        </p:nvGrpSpPr>
        <p:grpSpPr bwMode="auto">
          <a:xfrm>
            <a:off x="3998124" y="2226414"/>
            <a:ext cx="1868553" cy="646331"/>
            <a:chOff x="3998124" y="2226414"/>
            <a:chExt cx="1868553" cy="646331"/>
          </a:xfrm>
        </p:grpSpPr>
        <p:sp>
          <p:nvSpPr>
            <p:cNvPr id="15" name="Textfeld 14"/>
            <p:cNvSpPr txBox="1"/>
            <p:nvPr/>
          </p:nvSpPr>
          <p:spPr bwMode="auto">
            <a:xfrm>
              <a:off x="4277607" y="2226414"/>
              <a:ext cx="15890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de-DE" sz="1200" u="sng">
                  <a:latin typeface="DIN Next Rounded LT Pro Light"/>
                  <a:hlinkClick r:id="rId6"/>
                </a:rPr>
                <a:t>Campus Kammgarn Kaiserslautern</a:t>
              </a:r>
              <a:endParaRPr/>
            </a:p>
            <a:p>
              <a:pPr>
                <a:defRPr/>
              </a:pPr>
              <a:r>
                <a:rPr lang="de-DE" sz="1200" u="sng">
                  <a:latin typeface="DIN Next Rounded LT Pro Light"/>
                  <a:hlinkClick r:id="rId6"/>
                </a:rPr>
                <a:t>E1.012</a:t>
              </a:r>
              <a:endParaRPr lang="de-DE"/>
            </a:p>
          </p:txBody>
        </p:sp>
        <p:pic>
          <p:nvPicPr>
            <p:cNvPr id="18" name="Grafik 17"/>
            <p:cNvPicPr>
              <a:picLocks noChangeAspect="1"/>
            </p:cNvPicPr>
            <p:nvPr/>
          </p:nvPicPr>
          <p:blipFill rotWithShape="1">
            <a:blip r:embed="rId7"/>
            <a:stretch/>
          </p:blipFill>
          <p:spPr bwMode="auto">
            <a:xfrm>
              <a:off x="3998124" y="2349488"/>
              <a:ext cx="330736" cy="45731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2812665" name="Grafik 16"/>
          <p:cNvPicPr>
            <a:picLocks noChangeAspect="1"/>
          </p:cNvPicPr>
          <p:nvPr/>
        </p:nvPicPr>
        <p:blipFill rotWithShape="1">
          <a:blip r:embed="rId3"/>
          <a:srcRect b="9950"/>
          <a:stretch/>
        </p:blipFill>
        <p:spPr bwMode="auto">
          <a:xfrm rot="16199998" flipH="1">
            <a:off x="2216352" y="4815503"/>
            <a:ext cx="7820720" cy="1462575"/>
          </a:xfrm>
          <a:prstGeom prst="triangle">
            <a:avLst>
              <a:gd name="adj" fmla="val 13964"/>
            </a:avLst>
          </a:prstGeom>
          <a:noFill/>
        </p:spPr>
      </p:pic>
      <p:pic>
        <p:nvPicPr>
          <p:cNvPr id="1950260203" name="Grafik 2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>
            <a:off x="4964998" y="293485"/>
            <a:ext cx="1711373" cy="890906"/>
          </a:xfrm>
          <a:prstGeom prst="rect">
            <a:avLst/>
          </a:prstGeom>
        </p:spPr>
      </p:pic>
      <p:sp>
        <p:nvSpPr>
          <p:cNvPr id="577552897" name="Rechteck 5"/>
          <p:cNvSpPr/>
          <p:nvPr/>
        </p:nvSpPr>
        <p:spPr bwMode="auto">
          <a:xfrm>
            <a:off x="288000" y="3440738"/>
            <a:ext cx="6019534" cy="5439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</a:rPr>
              <a:t>09.30		Departure to </a:t>
            </a:r>
            <a:r>
              <a:rPr lang="en-GB" sz="1400" dirty="0" err="1">
                <a:latin typeface="DIN Next Rounded LT Pro Light"/>
                <a:ea typeface="Calibri"/>
              </a:rPr>
              <a:t>Zweibrücken</a:t>
            </a:r>
            <a:r>
              <a:rPr lang="en-GB" sz="1400" dirty="0">
                <a:latin typeface="DIN Next Rounded LT Pro Light"/>
                <a:ea typeface="Calibri"/>
              </a:rPr>
              <a:t> by bus</a:t>
            </a:r>
          </a:p>
          <a:p>
            <a:pPr>
              <a:lnSpc>
                <a:spcPct val="107000"/>
              </a:lnSpc>
              <a:defRPr/>
            </a:pPr>
            <a:endParaRPr sz="1400" dirty="0">
              <a:latin typeface="DIN Next Rounded LT Pro Light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10.30	</a:t>
            </a:r>
            <a:r>
              <a:rPr lang="en-GB" sz="1400" dirty="0">
                <a:latin typeface="DIN Next Rounded LT Pro Light"/>
              </a:rPr>
              <a:t>	Campus Tour with Cleanroom and Soccer Robots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</a:rPr>
              <a:t>		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</a:rPr>
              <a:t>11.45		</a:t>
            </a:r>
            <a:r>
              <a:rPr lang="en-GB" sz="1400" dirty="0">
                <a:latin typeface="DIN Next Rounded LT Pro Light"/>
                <a:ea typeface="Calibri"/>
              </a:rPr>
              <a:t>Best Practice Examples: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de-DE" dirty="0">
                <a:latin typeface="DIN Next Rounded LT Pro Light"/>
                <a:ea typeface="Calibri"/>
              </a:rPr>
              <a:t>		</a:t>
            </a:r>
            <a:r>
              <a:rPr lang="en-GB" sz="1100" dirty="0">
                <a:latin typeface="DIN Next Rounded LT Pro Light"/>
                <a:ea typeface="Calibri"/>
              </a:rPr>
              <a:t>“From South America to Rhineland-Palatinate”,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en-GB" sz="1100" dirty="0">
                <a:latin typeface="DIN Next Rounded LT Pro Light"/>
                <a:ea typeface="Calibri"/>
                <a:cs typeface="Times New Roman"/>
              </a:rPr>
              <a:t>		Alexandra Ecker, International Recruiting, Kaiserslautern UAS</a:t>
            </a:r>
            <a:endParaRPr dirty="0"/>
          </a:p>
          <a:p>
            <a:pPr lvl="0"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</a:rPr>
              <a:t>	</a:t>
            </a:r>
            <a:r>
              <a:rPr lang="de-DE" sz="1400" dirty="0">
                <a:latin typeface="DIN Next Rounded LT Pro Light"/>
              </a:rPr>
              <a:t>		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</a:rPr>
              <a:t>12:30		Lunch</a:t>
            </a:r>
            <a:endParaRPr sz="1400" dirty="0">
              <a:latin typeface="DIN Next Rounded LT Pro Light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</a:rPr>
              <a:t>		</a:t>
            </a:r>
            <a:r>
              <a:rPr lang="en-US" sz="1400" dirty="0">
                <a:latin typeface="DIN Next Rounded LT Pro Light"/>
              </a:rPr>
              <a:t>	</a:t>
            </a:r>
            <a:r>
              <a:rPr lang="de-DE" sz="1400" dirty="0">
                <a:latin typeface="DIN Next Rounded LT Pro Light"/>
              </a:rPr>
              <a:t>		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</a:rPr>
              <a:t>13:30		Best Practice Examples:</a:t>
            </a:r>
            <a:br>
              <a:rPr lang="en-GB" sz="1400" dirty="0">
                <a:latin typeface="DIN Next Rounded LT Pro Light"/>
              </a:rPr>
            </a:br>
            <a:r>
              <a:rPr lang="en-GB" sz="1400" dirty="0">
                <a:latin typeface="DIN Next Rounded LT Pro Light"/>
              </a:rPr>
              <a:t>		</a:t>
            </a:r>
            <a:r>
              <a:rPr lang="de-DE" sz="1100" dirty="0">
                <a:latin typeface="DIN Next Rounded LT Pro Light"/>
                <a:ea typeface="Calibri"/>
              </a:rPr>
              <a:t>Workshop “Building </a:t>
            </a:r>
            <a:r>
              <a:rPr lang="de-DE" sz="1100" dirty="0" err="1">
                <a:latin typeface="DIN Next Rounded LT Pro Light"/>
                <a:ea typeface="Calibri"/>
              </a:rPr>
              <a:t>Thought</a:t>
            </a:r>
            <a:r>
              <a:rPr lang="de-DE" sz="1100" dirty="0">
                <a:latin typeface="DIN Next Rounded LT Pro Light"/>
                <a:ea typeface="Calibri"/>
              </a:rPr>
              <a:t> Leadership in Higher Education – </a:t>
            </a:r>
            <a:br>
              <a:rPr lang="de-DE" sz="1100" dirty="0">
                <a:latin typeface="DIN Next Rounded LT Pro Light"/>
                <a:ea typeface="Calibri"/>
              </a:rPr>
            </a:br>
            <a:r>
              <a:rPr lang="de-DE" sz="1100" dirty="0">
                <a:latin typeface="DIN Next Rounded LT Pro Light"/>
                <a:ea typeface="Calibri"/>
              </a:rPr>
              <a:t>		</a:t>
            </a:r>
            <a:r>
              <a:rPr lang="de-DE" sz="1100" dirty="0" err="1">
                <a:latin typeface="DIN Next Rounded LT Pro Light"/>
                <a:ea typeface="Calibri"/>
              </a:rPr>
              <a:t>Where</a:t>
            </a:r>
            <a:r>
              <a:rPr lang="de-DE" sz="1100" dirty="0">
                <a:latin typeface="DIN Next Rounded LT Pro Light"/>
                <a:ea typeface="Calibri"/>
              </a:rPr>
              <a:t> </a:t>
            </a:r>
            <a:r>
              <a:rPr lang="de-DE" sz="1100" dirty="0" err="1">
                <a:latin typeface="DIN Next Rounded LT Pro Light"/>
                <a:ea typeface="Calibri"/>
              </a:rPr>
              <a:t>to</a:t>
            </a:r>
            <a:r>
              <a:rPr lang="de-DE" sz="1100" dirty="0">
                <a:latin typeface="DIN Next Rounded LT Pro Light"/>
                <a:ea typeface="Calibri"/>
              </a:rPr>
              <a:t> Start and How </a:t>
            </a:r>
            <a:r>
              <a:rPr lang="de-DE" sz="1100" dirty="0" err="1">
                <a:latin typeface="DIN Next Rounded LT Pro Light"/>
                <a:ea typeface="Calibri"/>
              </a:rPr>
              <a:t>to</a:t>
            </a:r>
            <a:r>
              <a:rPr lang="de-DE" sz="1100" dirty="0">
                <a:latin typeface="DIN Next Rounded LT Pro Light"/>
                <a:ea typeface="Calibri"/>
              </a:rPr>
              <a:t> stand out</a:t>
            </a:r>
            <a:r>
              <a:rPr lang="de-DE" sz="1100" dirty="0">
                <a:latin typeface="DIN Next Rounded LT Pro Light"/>
                <a:ea typeface="Calibri"/>
                <a:cs typeface="Times New Roman"/>
              </a:rPr>
              <a:t>”, Mila Kajas, Communications Manager and </a:t>
            </a:r>
            <a:br>
              <a:rPr lang="de-DE" sz="1100" dirty="0">
                <a:latin typeface="DIN Next Rounded LT Pro Light"/>
                <a:ea typeface="Calibri"/>
                <a:cs typeface="Times New Roman"/>
              </a:rPr>
            </a:br>
            <a:r>
              <a:rPr lang="de-DE" sz="1100" dirty="0">
                <a:latin typeface="DIN Next Rounded LT Pro Light"/>
                <a:ea typeface="Calibri"/>
                <a:cs typeface="Times New Roman"/>
              </a:rPr>
              <a:t>		Jenny Viljanen, </a:t>
            </a:r>
            <a:r>
              <a:rPr lang="de-DE" sz="1100" dirty="0" err="1">
                <a:latin typeface="DIN Next Rounded LT Pro Light"/>
                <a:ea typeface="Calibri"/>
                <a:cs typeface="Times New Roman"/>
              </a:rPr>
              <a:t>Communicaton</a:t>
            </a:r>
            <a:r>
              <a:rPr lang="de-DE" sz="1100" dirty="0">
                <a:latin typeface="DIN Next Rounded LT Pro Light"/>
                <a:ea typeface="Calibri"/>
                <a:cs typeface="Times New Roman"/>
              </a:rPr>
              <a:t> </a:t>
            </a:r>
            <a:r>
              <a:rPr lang="de-DE" sz="1100" dirty="0" err="1">
                <a:latin typeface="DIN Next Rounded LT Pro Light"/>
                <a:ea typeface="Calibri"/>
                <a:cs typeface="Times New Roman"/>
              </a:rPr>
              <a:t>Specialist</a:t>
            </a:r>
            <a:r>
              <a:rPr lang="de-DE" sz="1100" dirty="0">
                <a:latin typeface="DIN Next Rounded LT Pro Light"/>
                <a:ea typeface="Calibri"/>
                <a:cs typeface="Times New Roman"/>
              </a:rPr>
              <a:t>, Laurea UAS, </a:t>
            </a:r>
            <a:r>
              <a:rPr lang="de-DE" sz="1100" dirty="0" err="1">
                <a:latin typeface="DIN Next Rounded LT Pro Light"/>
                <a:ea typeface="Calibri"/>
                <a:cs typeface="Times New Roman"/>
              </a:rPr>
              <a:t>Finland</a:t>
            </a:r>
            <a:endParaRPr lang="de-DE" sz="1100" dirty="0"/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</a:rPr>
              <a:t>		</a:t>
            </a:r>
            <a:r>
              <a:rPr lang="de-DE" sz="1400" dirty="0">
                <a:latin typeface="DIN Next Rounded LT Pro Light"/>
              </a:rPr>
              <a:t>		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</a:rPr>
              <a:t>15:00		</a:t>
            </a:r>
            <a:r>
              <a:rPr lang="en-GB" sz="1400" dirty="0">
                <a:latin typeface="DIN Next Rounded LT Pro Light"/>
              </a:rPr>
              <a:t>“</a:t>
            </a:r>
            <a:r>
              <a:rPr lang="en-GB" sz="1400" dirty="0" err="1">
                <a:latin typeface="DIN Next Rounded LT Pro Light"/>
              </a:rPr>
              <a:t>Zweibrücken</a:t>
            </a:r>
            <a:r>
              <a:rPr lang="en-GB" sz="1400" dirty="0">
                <a:latin typeface="DIN Next Rounded LT Pro Light"/>
              </a:rPr>
              <a:t> City Museum” and visit “Fashion Outlet”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</a:rPr>
              <a:t>	</a:t>
            </a:r>
            <a:r>
              <a:rPr lang="en-GB" sz="1400" dirty="0">
                <a:latin typeface="DIN Next Rounded LT Pro Light"/>
              </a:rPr>
              <a:t>	</a:t>
            </a:r>
            <a:endParaRPr lang="de-DE" sz="1400" dirty="0">
              <a:latin typeface="DIN Next Rounded LT Pro Light"/>
            </a:endParaRPr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</a:rPr>
              <a:t>18.30		„</a:t>
            </a:r>
            <a:r>
              <a:rPr lang="de-DE" sz="1400" dirty="0" err="1">
                <a:latin typeface="DIN Next Rounded LT Pro Light"/>
              </a:rPr>
              <a:t>Bavarian</a:t>
            </a:r>
            <a:r>
              <a:rPr lang="de-DE" sz="1400" dirty="0">
                <a:latin typeface="DIN Next Rounded LT Pro Light"/>
              </a:rPr>
              <a:t>-Dinner“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</a:rPr>
              <a:t>		</a:t>
            </a:r>
            <a:r>
              <a:rPr lang="de-DE" sz="1100" dirty="0">
                <a:latin typeface="DIN Next Rounded LT Pro Light"/>
              </a:rPr>
              <a:t>Peters Alm, </a:t>
            </a:r>
            <a:r>
              <a:rPr lang="de-DE" sz="1100" dirty="0" err="1">
                <a:latin typeface="DIN Next Rounded LT Pro Light"/>
              </a:rPr>
              <a:t>Kleinottweilerstr</a:t>
            </a:r>
            <a:r>
              <a:rPr lang="de-DE" sz="1100" dirty="0">
                <a:latin typeface="DIN Next Rounded LT Pro Light"/>
              </a:rPr>
              <a:t>. 112, Homburg</a:t>
            </a:r>
            <a:endParaRPr dirty="0"/>
          </a:p>
          <a:p>
            <a:pPr>
              <a:lnSpc>
                <a:spcPct val="107000"/>
              </a:lnSpc>
              <a:defRPr/>
            </a:pPr>
            <a:endParaRPr lang="de-DE" sz="1400" dirty="0">
              <a:latin typeface="DIN Next Rounded LT Pro Light"/>
            </a:endParaRPr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</a:rPr>
              <a:t>21.00		Return </a:t>
            </a:r>
            <a:r>
              <a:rPr lang="de-DE" sz="1400" dirty="0" err="1">
                <a:latin typeface="DIN Next Rounded LT Pro Light"/>
              </a:rPr>
              <a:t>by</a:t>
            </a:r>
            <a:r>
              <a:rPr lang="de-DE" sz="1400" dirty="0">
                <a:latin typeface="DIN Next Rounded LT Pro Light"/>
              </a:rPr>
              <a:t> </a:t>
            </a:r>
            <a:r>
              <a:rPr lang="de-DE" sz="1400" dirty="0" err="1">
                <a:latin typeface="DIN Next Rounded LT Pro Light"/>
              </a:rPr>
              <a:t>bus</a:t>
            </a:r>
            <a:r>
              <a:rPr lang="de-DE" sz="1400" dirty="0">
                <a:latin typeface="DIN Next Rounded LT Pro Light"/>
              </a:rPr>
              <a:t> </a:t>
            </a:r>
            <a:r>
              <a:rPr lang="de-DE" sz="1400" dirty="0" err="1">
                <a:latin typeface="DIN Next Rounded LT Pro Light"/>
              </a:rPr>
              <a:t>to</a:t>
            </a:r>
            <a:r>
              <a:rPr lang="de-DE" sz="1400" dirty="0">
                <a:latin typeface="DIN Next Rounded LT Pro Light"/>
              </a:rPr>
              <a:t> Kaiserslautern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en-GB" sz="1100" dirty="0">
                <a:latin typeface="DIN Next Rounded LT Pro Light"/>
                <a:ea typeface="Calibri"/>
              </a:rPr>
              <a:t>		Arrival approx. 22.00</a:t>
            </a:r>
            <a:br>
              <a:rPr lang="en-GB" sz="1100" dirty="0">
                <a:latin typeface="DIN Next Rounded LT Pro Light"/>
                <a:ea typeface="Calibri"/>
              </a:rPr>
            </a:br>
            <a:endParaRPr lang="de-DE" sz="1400" dirty="0">
              <a:latin typeface="DIN Next Rounded LT Pro Light"/>
            </a:endParaRPr>
          </a:p>
        </p:txBody>
      </p:sp>
      <p:pic>
        <p:nvPicPr>
          <p:cNvPr id="619721306" name="Grafik 15"/>
          <p:cNvPicPr>
            <a:picLocks noChangeAspect="1"/>
          </p:cNvPicPr>
          <p:nvPr/>
        </p:nvPicPr>
        <p:blipFill rotWithShape="1">
          <a:blip r:embed="rId5"/>
          <a:srcRect b="9950"/>
          <a:stretch/>
        </p:blipFill>
        <p:spPr bwMode="auto">
          <a:xfrm>
            <a:off x="0" y="9457150"/>
            <a:ext cx="6901299" cy="448849"/>
          </a:xfrm>
          <a:prstGeom prst="rect">
            <a:avLst/>
          </a:prstGeom>
        </p:spPr>
      </p:pic>
      <p:sp>
        <p:nvSpPr>
          <p:cNvPr id="1188268046" name="Gleichschenkliges Dreieck 4"/>
          <p:cNvSpPr/>
          <p:nvPr/>
        </p:nvSpPr>
        <p:spPr bwMode="auto">
          <a:xfrm rot="16199998">
            <a:off x="2073610" y="4795279"/>
            <a:ext cx="8066314" cy="1589068"/>
          </a:xfrm>
          <a:prstGeom prst="triangle">
            <a:avLst>
              <a:gd name="adj" fmla="val 86262"/>
            </a:avLst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grpSp>
        <p:nvGrpSpPr>
          <p:cNvPr id="1967447307" name="Gruppieren 1"/>
          <p:cNvGrpSpPr/>
          <p:nvPr/>
        </p:nvGrpSpPr>
        <p:grpSpPr bwMode="auto">
          <a:xfrm>
            <a:off x="3962910" y="2187756"/>
            <a:ext cx="1860381" cy="490406"/>
            <a:chOff x="3988357" y="2340715"/>
            <a:chExt cx="1860381" cy="490406"/>
          </a:xfrm>
        </p:grpSpPr>
        <p:sp>
          <p:nvSpPr>
            <p:cNvPr id="15" name="Textfeld 14"/>
            <p:cNvSpPr txBox="1"/>
            <p:nvPr/>
          </p:nvSpPr>
          <p:spPr bwMode="auto">
            <a:xfrm>
              <a:off x="4259668" y="2369456"/>
              <a:ext cx="1589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GB" sz="1200" u="sng">
                  <a:latin typeface="DIN Next Rounded LT Pro Light"/>
                  <a:hlinkClick r:id="rId6"/>
                </a:rPr>
                <a:t>Campus Zweibrücken</a:t>
              </a:r>
              <a:endParaRPr lang="en-GB" sz="1200">
                <a:latin typeface="DIN Next Rounded LT Pro Light"/>
              </a:endParaRPr>
            </a:p>
            <a:p>
              <a:pPr>
                <a:defRPr/>
              </a:pPr>
              <a:r>
                <a:rPr lang="de-DE" sz="1200" u="sng">
                  <a:latin typeface="DIN Next Rounded LT Pro Light"/>
                  <a:hlinkClick r:id="rId6"/>
                </a:rPr>
                <a:t>N</a:t>
              </a:r>
              <a:r>
                <a:rPr lang="en-GB" sz="1200" u="sng">
                  <a:latin typeface="DIN Next Rounded LT Pro Light"/>
                  <a:hlinkClick r:id="rId6"/>
                </a:rPr>
                <a:t>101</a:t>
              </a:r>
              <a:endParaRPr lang="en-GB" sz="1200"/>
            </a:p>
          </p:txBody>
        </p:sp>
        <p:pic>
          <p:nvPicPr>
            <p:cNvPr id="13" name="Grafik 12"/>
            <p:cNvPicPr>
              <a:picLocks noChangeAspect="1"/>
            </p:cNvPicPr>
            <p:nvPr/>
          </p:nvPicPr>
          <p:blipFill rotWithShape="1">
            <a:blip r:embed="rId7"/>
            <a:stretch/>
          </p:blipFill>
          <p:spPr bwMode="auto">
            <a:xfrm>
              <a:off x="3988357" y="2340715"/>
              <a:ext cx="330736" cy="457314"/>
            </a:xfrm>
            <a:prstGeom prst="rect">
              <a:avLst/>
            </a:prstGeom>
          </p:spPr>
        </p:pic>
      </p:grpSp>
      <p:sp>
        <p:nvSpPr>
          <p:cNvPr id="430428114" name="Textfeld 17"/>
          <p:cNvSpPr txBox="1"/>
          <p:nvPr/>
        </p:nvSpPr>
        <p:spPr bwMode="auto">
          <a:xfrm>
            <a:off x="5450306" y="2713315"/>
            <a:ext cx="1352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>
                <a:latin typeface="DIN Next Rounded LT Pro Light"/>
              </a:rPr>
              <a:t>Programme</a:t>
            </a:r>
            <a:endParaRPr/>
          </a:p>
          <a:p>
            <a:pPr algn="ctr">
              <a:defRPr/>
            </a:pPr>
            <a:r>
              <a:rPr lang="de-DE">
                <a:latin typeface="DIN Next Rounded LT Pro Light"/>
              </a:rPr>
              <a:t>Day 2</a:t>
            </a:r>
            <a:endParaRPr/>
          </a:p>
        </p:txBody>
      </p:sp>
      <p:sp>
        <p:nvSpPr>
          <p:cNvPr id="1981812451" name="Textfeld 19"/>
          <p:cNvSpPr txBox="1"/>
          <p:nvPr/>
        </p:nvSpPr>
        <p:spPr bwMode="auto">
          <a:xfrm>
            <a:off x="288000" y="1253280"/>
            <a:ext cx="545726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2000" b="1" dirty="0">
                <a:latin typeface="DIN Next Rounded LT Pro Light"/>
              </a:rPr>
              <a:t>Best Practice Days “</a:t>
            </a:r>
            <a:r>
              <a:rPr lang="en-GB" sz="2000" b="1" dirty="0">
                <a:latin typeface="DIN Next Rounded LT Pro Light"/>
              </a:rPr>
              <a:t>Connect. Inspire. Achieve.</a:t>
            </a:r>
            <a:br>
              <a:rPr lang="en-GB" sz="2000" b="1" dirty="0">
                <a:latin typeface="DIN Next Rounded LT Pro Light"/>
              </a:rPr>
            </a:br>
            <a:r>
              <a:rPr lang="en-GB" sz="2000" b="1" dirty="0">
                <a:latin typeface="DIN Next Rounded LT Pro Light"/>
              </a:rPr>
              <a:t>International Marketing in Higher Education”</a:t>
            </a:r>
            <a:r>
              <a:rPr lang="en-US" sz="2000" b="1" dirty="0">
                <a:latin typeface="DIN Next Rounded LT Pro Light"/>
              </a:rPr>
              <a:t> </a:t>
            </a:r>
            <a:r>
              <a:rPr lang="en-US" b="1" dirty="0" err="1">
                <a:latin typeface="DIN Next Rounded LT Pro Light"/>
              </a:rPr>
              <a:t>Programme</a:t>
            </a:r>
            <a:endParaRPr lang="de-DE" dirty="0">
              <a:latin typeface="DIN Next Rounded LT Pro Light"/>
            </a:endParaRPr>
          </a:p>
        </p:txBody>
      </p:sp>
      <p:sp>
        <p:nvSpPr>
          <p:cNvPr id="796190281" name="Textfeld 22"/>
          <p:cNvSpPr txBox="1"/>
          <p:nvPr/>
        </p:nvSpPr>
        <p:spPr bwMode="auto">
          <a:xfrm>
            <a:off x="288000" y="2338743"/>
            <a:ext cx="1673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>
                <a:latin typeface="DIN Next Rounded LT Pro Light"/>
              </a:rPr>
              <a:t>18 March</a:t>
            </a:r>
            <a:r>
              <a:rPr lang="de-DE" baseline="30000">
                <a:latin typeface="DIN Next Rounded LT Pro Light"/>
              </a:rPr>
              <a:t> </a:t>
            </a:r>
            <a:r>
              <a:rPr lang="de-DE">
                <a:latin typeface="DIN Next Rounded LT Pro Light"/>
              </a:rPr>
              <a:t>2025</a:t>
            </a:r>
            <a:r>
              <a:rPr lang="de-DE" baseline="30000">
                <a:latin typeface="DIN Next Rounded LT Pro Light"/>
              </a:rPr>
              <a:t> </a:t>
            </a:r>
            <a:endParaRPr baseline="30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369227054" name="Grafik 16"/>
          <p:cNvPicPr>
            <a:picLocks noChangeAspect="1"/>
          </p:cNvPicPr>
          <p:nvPr/>
        </p:nvPicPr>
        <p:blipFill rotWithShape="1">
          <a:blip r:embed="rId3"/>
          <a:srcRect b="9950"/>
          <a:stretch/>
        </p:blipFill>
        <p:spPr bwMode="auto">
          <a:xfrm rot="16199998" flipH="1">
            <a:off x="2216352" y="4815503"/>
            <a:ext cx="7820720" cy="1462575"/>
          </a:xfrm>
          <a:prstGeom prst="triangle">
            <a:avLst>
              <a:gd name="adj" fmla="val 13964"/>
            </a:avLst>
          </a:prstGeom>
          <a:noFill/>
        </p:spPr>
      </p:pic>
      <p:pic>
        <p:nvPicPr>
          <p:cNvPr id="73199540" name="Grafik 2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>
            <a:off x="4964998" y="293485"/>
            <a:ext cx="1711373" cy="890906"/>
          </a:xfrm>
          <a:prstGeom prst="rect">
            <a:avLst/>
          </a:prstGeom>
        </p:spPr>
      </p:pic>
      <p:sp>
        <p:nvSpPr>
          <p:cNvPr id="363560903" name="Rechteck 5"/>
          <p:cNvSpPr/>
          <p:nvPr/>
        </p:nvSpPr>
        <p:spPr bwMode="auto">
          <a:xfrm>
            <a:off x="288000" y="3485647"/>
            <a:ext cx="5915663" cy="4741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09.30		</a:t>
            </a:r>
            <a:r>
              <a:rPr lang="en-GB" sz="1400" dirty="0">
                <a:latin typeface="DIN Next Rounded LT Pro Light"/>
                <a:ea typeface="Calibri"/>
              </a:rPr>
              <a:t>Best Practice Examples: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de-DE" dirty="0">
                <a:latin typeface="DIN Next Rounded LT Pro Light"/>
                <a:ea typeface="Calibri"/>
              </a:rPr>
              <a:t>		</a:t>
            </a:r>
            <a:r>
              <a:rPr lang="de-DE" sz="1100" dirty="0">
                <a:latin typeface="DIN Next Rounded LT Pro Light" panose="020F0303020203050203" pitchFamily="34" charset="0"/>
                <a:ea typeface="Calibri"/>
              </a:rPr>
              <a:t>Workshop </a:t>
            </a:r>
            <a:r>
              <a:rPr lang="en-GB" sz="1100" dirty="0">
                <a:latin typeface="DIN Next Rounded LT Pro Light" panose="020F0303020203050203" pitchFamily="34" charset="0"/>
                <a:ea typeface="Calibri"/>
              </a:rPr>
              <a:t>“Hands-on: Creating Social Media Content for a Global </a:t>
            </a:r>
            <a:endParaRPr dirty="0">
              <a:latin typeface="DIN Next Rounded LT Pro Light" panose="020F0303020203050203" pitchFamily="34" charset="0"/>
            </a:endParaRPr>
          </a:p>
          <a:p>
            <a:pPr>
              <a:lnSpc>
                <a:spcPct val="107000"/>
              </a:lnSpc>
              <a:defRPr/>
            </a:pPr>
            <a:r>
              <a:rPr lang="en-GB" sz="1100" dirty="0">
                <a:latin typeface="DIN Next Rounded LT Pro Light" panose="020F0303020203050203" pitchFamily="34" charset="0"/>
                <a:ea typeface="Calibri"/>
                <a:cs typeface="Times New Roman"/>
              </a:rPr>
              <a:t>		Campus”, Alicja Kwiaton, International Marketing, Kaiserslautern UAS</a:t>
            </a:r>
            <a:br>
              <a:rPr lang="en-GB" sz="1100" dirty="0">
                <a:latin typeface="DIN Next Rounded LT Pro Light" panose="020F0303020203050203" pitchFamily="34" charset="0"/>
                <a:ea typeface="Calibri"/>
                <a:cs typeface="Times New Roman"/>
              </a:rPr>
            </a:br>
            <a:endParaRPr lang="en-GB" sz="1100" dirty="0">
              <a:latin typeface="DIN Next Rounded LT Pro Light" panose="020F0303020203050203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 panose="020F0303020203050203" pitchFamily="34" charset="0"/>
                <a:ea typeface="Calibri"/>
                <a:cs typeface="Times New Roman"/>
              </a:rPr>
              <a:t>11:15	</a:t>
            </a:r>
            <a:r>
              <a:rPr lang="en-GB" sz="1100" dirty="0">
                <a:latin typeface="DIN Next Rounded LT Pro Light" panose="020F0303020203050203" pitchFamily="34" charset="0"/>
                <a:ea typeface="Calibri"/>
                <a:cs typeface="Times New Roman"/>
              </a:rPr>
              <a:t>	“Challenges in establishing and promoting an International Bachelor</a:t>
            </a:r>
          </a:p>
          <a:p>
            <a:pPr>
              <a:lnSpc>
                <a:spcPct val="107000"/>
              </a:lnSpc>
              <a:defRPr/>
            </a:pPr>
            <a:r>
              <a:rPr lang="en-GB" sz="1100" dirty="0">
                <a:latin typeface="DIN Next Rounded LT Pro Light" panose="020F0303020203050203" pitchFamily="34" charset="0"/>
                <a:ea typeface="Calibri"/>
                <a:cs typeface="Times New Roman"/>
              </a:rPr>
              <a:t>		Degree Program in Mechanical Engineering”, Prof. </a:t>
            </a:r>
            <a:r>
              <a:rPr lang="en-GB" sz="1100" dirty="0" err="1">
                <a:latin typeface="DIN Next Rounded LT Pro Light" panose="020F0303020203050203" pitchFamily="34" charset="0"/>
                <a:ea typeface="Calibri"/>
                <a:cs typeface="Times New Roman"/>
              </a:rPr>
              <a:t>Dr.</a:t>
            </a:r>
            <a:r>
              <a:rPr lang="en-GB" sz="1100" dirty="0">
                <a:latin typeface="DIN Next Rounded LT Pro Light" panose="020F0303020203050203" pitchFamily="34" charset="0"/>
                <a:ea typeface="Calibri"/>
                <a:cs typeface="Times New Roman"/>
              </a:rPr>
              <a:t>-Ing. Thomas Kilb,</a:t>
            </a:r>
          </a:p>
          <a:p>
            <a:pPr>
              <a:lnSpc>
                <a:spcPct val="107000"/>
              </a:lnSpc>
              <a:defRPr/>
            </a:pPr>
            <a:r>
              <a:rPr lang="en-GB" sz="1100" dirty="0">
                <a:latin typeface="DIN Next Rounded LT Pro Light" panose="020F0303020203050203" pitchFamily="34" charset="0"/>
                <a:ea typeface="Calibri"/>
                <a:cs typeface="Times New Roman"/>
              </a:rPr>
              <a:t>		Head of Study Course ME, Kaiserslautern UAS</a:t>
            </a:r>
          </a:p>
          <a:p>
            <a:pPr>
              <a:lnSpc>
                <a:spcPct val="107000"/>
              </a:lnSpc>
              <a:defRPr/>
            </a:pPr>
            <a:endParaRPr lang="en-GB" sz="1100" dirty="0">
              <a:latin typeface="DIN Next Rounded LT Pro Light" panose="020F0303020203050203" pitchFamily="34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11.45		</a:t>
            </a:r>
            <a:r>
              <a:rPr lang="en-GB" sz="1400" dirty="0">
                <a:latin typeface="DIN Next Rounded LT Pro Light"/>
                <a:ea typeface="Calibri"/>
              </a:rPr>
              <a:t>Tour our new </a:t>
            </a:r>
            <a:r>
              <a:rPr lang="en-GB" sz="1400">
                <a:latin typeface="DIN Next Rounded LT Pro Light"/>
                <a:ea typeface="Calibri"/>
              </a:rPr>
              <a:t>laboratories – Engineering </a:t>
            </a:r>
            <a:r>
              <a:rPr lang="en-GB" sz="1400" dirty="0">
                <a:latin typeface="DIN Next Rounded LT Pro Light"/>
                <a:ea typeface="Calibri"/>
              </a:rPr>
              <a:t>labs at its finest</a:t>
            </a:r>
          </a:p>
          <a:p>
            <a:pPr>
              <a:lnSpc>
                <a:spcPct val="107000"/>
              </a:lnSpc>
              <a:defRPr/>
            </a:pPr>
            <a:endParaRPr lang="en-GB" sz="1400" dirty="0">
              <a:latin typeface="DIN Next Rounded LT Pro Light"/>
              <a:ea typeface="Calibri"/>
              <a:cs typeface="Arial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</a:rPr>
              <a:t>12:15		</a:t>
            </a:r>
            <a:r>
              <a:rPr lang="de-DE" sz="1400" dirty="0">
                <a:latin typeface="DIN Next Rounded LT Pro Light"/>
                <a:ea typeface="Calibri"/>
              </a:rPr>
              <a:t>Wrap </a:t>
            </a:r>
            <a:r>
              <a:rPr lang="de-DE" sz="1400" dirty="0" err="1">
                <a:latin typeface="DIN Next Rounded LT Pro Light"/>
                <a:ea typeface="Calibri"/>
              </a:rPr>
              <a:t>up</a:t>
            </a:r>
            <a:r>
              <a:rPr lang="de-DE" sz="1400" dirty="0">
                <a:latin typeface="DIN Next Rounded LT Pro Light"/>
                <a:ea typeface="Calibri"/>
              </a:rPr>
              <a:t> and </a:t>
            </a:r>
            <a:r>
              <a:rPr lang="de-DE" sz="1400" dirty="0" err="1">
                <a:latin typeface="DIN Next Rounded LT Pro Light"/>
                <a:ea typeface="Calibri"/>
              </a:rPr>
              <a:t>Certificates</a:t>
            </a:r>
            <a:endParaRPr lang="en-GB" sz="1400" dirty="0">
              <a:latin typeface="DIN Next Rounded LT Pro Light"/>
              <a:ea typeface="Calibri"/>
              <a:cs typeface="Arial"/>
            </a:endParaRPr>
          </a:p>
          <a:p>
            <a:pPr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  <a:ea typeface="Calibri"/>
                <a:cs typeface="Arial"/>
              </a:rPr>
              <a:t>	</a:t>
            </a:r>
            <a:r>
              <a:rPr lang="en-GB" sz="1400" dirty="0">
                <a:latin typeface="DIN Next Rounded LT Pro Light"/>
                <a:ea typeface="Calibri"/>
                <a:cs typeface="Arial"/>
              </a:rPr>
              <a:t>		 </a:t>
            </a:r>
            <a:endParaRPr lang="de-DE" sz="1400" dirty="0">
              <a:latin typeface="DIN Next Rounded LT Pro Light"/>
              <a:ea typeface="Calibri"/>
              <a:cs typeface="Arial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13:00		Lunch and </a:t>
            </a:r>
            <a:r>
              <a:rPr lang="de-DE" sz="1400" dirty="0">
                <a:latin typeface="DIN Next Rounded LT Pro Light"/>
                <a:ea typeface="Calibri"/>
              </a:rPr>
              <a:t>Farewell “German Brauhaus”</a:t>
            </a:r>
            <a:br>
              <a:rPr lang="de-DE" sz="1400" dirty="0">
                <a:latin typeface="DIN Next Rounded LT Pro Light"/>
                <a:ea typeface="Calibri"/>
              </a:rPr>
            </a:br>
            <a:r>
              <a:rPr lang="de-DE" sz="1400" dirty="0">
                <a:latin typeface="DIN Next Rounded LT Pro Light"/>
                <a:ea typeface="Calibri"/>
              </a:rPr>
              <a:t>		</a:t>
            </a:r>
            <a:r>
              <a:rPr lang="de-DE" sz="1100" dirty="0">
                <a:latin typeface="DIN Next Rounded LT Pro Light"/>
                <a:ea typeface="Calibri"/>
              </a:rPr>
              <a:t>Brauhaus an der Gartenschau, Forellenstr. 6, Kaiserslautern</a:t>
            </a:r>
            <a:endParaRPr lang="de-DE" sz="1100" dirty="0"/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		</a:t>
            </a:r>
            <a:endParaRPr sz="1400" dirty="0"/>
          </a:p>
          <a:p>
            <a:pPr>
              <a:lnSpc>
                <a:spcPct val="107000"/>
              </a:lnSpc>
              <a:defRPr/>
            </a:pPr>
            <a:endParaRPr lang="de-DE" sz="1400" dirty="0">
              <a:latin typeface="DIN Next Rounded LT Pro Light"/>
              <a:ea typeface="Calibri"/>
              <a:cs typeface="Arial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</a:rPr>
              <a:t>			</a:t>
            </a:r>
            <a:endParaRPr dirty="0"/>
          </a:p>
          <a:p>
            <a:pPr lvl="0">
              <a:lnSpc>
                <a:spcPct val="107000"/>
              </a:lnSpc>
              <a:defRPr/>
            </a:pPr>
            <a:r>
              <a:rPr lang="de-DE" sz="1400" dirty="0">
                <a:latin typeface="DIN Next Rounded LT Pro Light"/>
                <a:ea typeface="Calibri"/>
                <a:cs typeface="Arial"/>
              </a:rPr>
              <a:t>	</a:t>
            </a:r>
            <a:r>
              <a:rPr lang="en-GB" sz="1400" dirty="0">
                <a:latin typeface="DIN Next Rounded LT Pro Light"/>
                <a:ea typeface="Calibri"/>
                <a:cs typeface="Arial"/>
              </a:rPr>
              <a:t>	</a:t>
            </a:r>
            <a:endParaRPr dirty="0"/>
          </a:p>
          <a:p>
            <a:pPr>
              <a:lnSpc>
                <a:spcPct val="107000"/>
              </a:lnSpc>
              <a:defRPr/>
            </a:pPr>
            <a:r>
              <a:rPr lang="en-US" sz="1400" dirty="0">
                <a:latin typeface="DIN Next Rounded LT Pro Light"/>
                <a:ea typeface="Calibri"/>
                <a:cs typeface="Arial"/>
              </a:rPr>
              <a:t>		</a:t>
            </a:r>
            <a:r>
              <a:rPr lang="en-GB" sz="1400" dirty="0">
                <a:latin typeface="DIN Next Rounded LT Pro Light"/>
                <a:ea typeface="Calibri"/>
                <a:cs typeface="Arial"/>
              </a:rPr>
              <a:t> </a:t>
            </a:r>
            <a:endParaRPr lang="de-DE" sz="1400" dirty="0">
              <a:latin typeface="DIN Next Rounded LT Pro Light"/>
              <a:ea typeface="Calibri"/>
              <a:cs typeface="Arial"/>
            </a:endParaRPr>
          </a:p>
          <a:p>
            <a:pPr>
              <a:lnSpc>
                <a:spcPct val="107000"/>
              </a:lnSpc>
              <a:defRPr/>
            </a:pPr>
            <a:r>
              <a:rPr lang="en-GB" sz="1400" dirty="0">
                <a:latin typeface="DIN Next Rounded LT Pro Light"/>
                <a:ea typeface="Calibri"/>
                <a:cs typeface="Arial"/>
              </a:rPr>
              <a:t>		</a:t>
            </a:r>
            <a:endParaRPr lang="de-DE" sz="1100" dirty="0">
              <a:latin typeface="DIN Next Rounded LT Pro Light"/>
              <a:ea typeface="Calibri"/>
            </a:endParaRPr>
          </a:p>
          <a:p>
            <a:pPr>
              <a:lnSpc>
                <a:spcPct val="107000"/>
              </a:lnSpc>
              <a:defRPr/>
            </a:pPr>
            <a:endParaRPr lang="de-DE" sz="1400" dirty="0">
              <a:latin typeface="DIN Next Rounded LT Pro Light"/>
              <a:ea typeface="Calibri"/>
            </a:endParaRPr>
          </a:p>
        </p:txBody>
      </p:sp>
      <p:pic>
        <p:nvPicPr>
          <p:cNvPr id="374462787" name="Grafik 15"/>
          <p:cNvPicPr>
            <a:picLocks noChangeAspect="1"/>
          </p:cNvPicPr>
          <p:nvPr/>
        </p:nvPicPr>
        <p:blipFill rotWithShape="1">
          <a:blip r:embed="rId5"/>
          <a:srcRect b="9950"/>
          <a:stretch/>
        </p:blipFill>
        <p:spPr bwMode="auto">
          <a:xfrm>
            <a:off x="0" y="9457150"/>
            <a:ext cx="6901299" cy="448849"/>
          </a:xfrm>
          <a:prstGeom prst="rect">
            <a:avLst/>
          </a:prstGeom>
        </p:spPr>
      </p:pic>
      <p:sp>
        <p:nvSpPr>
          <p:cNvPr id="1206603603" name="Gleichschenkliges Dreieck 4"/>
          <p:cNvSpPr/>
          <p:nvPr/>
        </p:nvSpPr>
        <p:spPr bwMode="auto">
          <a:xfrm rot="16199998">
            <a:off x="2073610" y="4795279"/>
            <a:ext cx="8066314" cy="1589068"/>
          </a:xfrm>
          <a:prstGeom prst="triangle">
            <a:avLst>
              <a:gd name="adj" fmla="val 86262"/>
            </a:avLst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78859180" name="Textfeld 13"/>
          <p:cNvSpPr txBox="1"/>
          <p:nvPr/>
        </p:nvSpPr>
        <p:spPr bwMode="auto">
          <a:xfrm>
            <a:off x="5450306" y="2713315"/>
            <a:ext cx="1352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>
                <a:latin typeface="DIN Next Rounded LT Pro Light"/>
              </a:rPr>
              <a:t>Programme</a:t>
            </a:r>
            <a:endParaRPr/>
          </a:p>
          <a:p>
            <a:pPr algn="ctr">
              <a:defRPr/>
            </a:pPr>
            <a:r>
              <a:rPr lang="de-DE">
                <a:latin typeface="DIN Next Rounded LT Pro Light"/>
              </a:rPr>
              <a:t>Day 3</a:t>
            </a:r>
            <a:endParaRPr/>
          </a:p>
        </p:txBody>
      </p:sp>
      <p:sp>
        <p:nvSpPr>
          <p:cNvPr id="327518859" name="Textfeld 14"/>
          <p:cNvSpPr txBox="1"/>
          <p:nvPr/>
        </p:nvSpPr>
        <p:spPr bwMode="auto">
          <a:xfrm>
            <a:off x="4263831" y="2237873"/>
            <a:ext cx="1589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200" u="sng">
                <a:latin typeface="DIN Next Rounded LT Pro Light"/>
                <a:hlinkClick r:id="rId6"/>
              </a:rPr>
              <a:t>Campus Kammgarn Kaiserslautern</a:t>
            </a:r>
            <a:endParaRPr/>
          </a:p>
          <a:p>
            <a:pPr>
              <a:defRPr/>
            </a:pPr>
            <a:r>
              <a:rPr lang="de-DE" sz="1200" u="sng">
                <a:latin typeface="DIN Next Rounded LT Pro Light"/>
                <a:hlinkClick r:id="rId6"/>
              </a:rPr>
              <a:t>E1.012</a:t>
            </a:r>
            <a:endParaRPr lang="de-DE" sz="1200"/>
          </a:p>
        </p:txBody>
      </p:sp>
      <p:pic>
        <p:nvPicPr>
          <p:cNvPr id="1487322637" name="Grafik 17"/>
          <p:cNvPicPr>
            <a:picLocks noChangeAspect="1"/>
          </p:cNvPicPr>
          <p:nvPr/>
        </p:nvPicPr>
        <p:blipFill rotWithShape="1">
          <a:blip r:embed="rId7"/>
          <a:stretch/>
        </p:blipFill>
        <p:spPr bwMode="auto">
          <a:xfrm>
            <a:off x="3992297" y="2340169"/>
            <a:ext cx="330736" cy="457314"/>
          </a:xfrm>
          <a:prstGeom prst="rect">
            <a:avLst/>
          </a:prstGeom>
        </p:spPr>
      </p:pic>
      <p:sp>
        <p:nvSpPr>
          <p:cNvPr id="2074212704" name="Textfeld 21"/>
          <p:cNvSpPr txBox="1"/>
          <p:nvPr/>
        </p:nvSpPr>
        <p:spPr bwMode="auto">
          <a:xfrm>
            <a:off x="288000" y="1260000"/>
            <a:ext cx="54572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2000" b="1" dirty="0">
                <a:latin typeface="DIN Next Rounded LT Pro Light"/>
              </a:rPr>
              <a:t>Best Practice Days “</a:t>
            </a:r>
            <a:r>
              <a:rPr lang="en-GB" sz="2000" b="1" dirty="0">
                <a:latin typeface="DIN Next Rounded LT Pro Light"/>
              </a:rPr>
              <a:t>Connect. Inspire. Achieve.</a:t>
            </a:r>
            <a:br>
              <a:rPr lang="en-GB" sz="2000" b="1" dirty="0">
                <a:latin typeface="DIN Next Rounded LT Pro Light"/>
              </a:rPr>
            </a:br>
            <a:r>
              <a:rPr lang="en-GB" sz="2000" b="1" dirty="0">
                <a:latin typeface="DIN Next Rounded LT Pro Light"/>
              </a:rPr>
              <a:t>International Marketing in Higher Education”</a:t>
            </a:r>
            <a:r>
              <a:rPr lang="en-US" sz="2000" b="1" dirty="0">
                <a:latin typeface="DIN Next Rounded LT Pro Light"/>
              </a:rPr>
              <a:t> </a:t>
            </a:r>
            <a:r>
              <a:rPr lang="en-US" sz="2000" b="1" dirty="0" err="1">
                <a:latin typeface="DIN Next Rounded LT Pro Light"/>
              </a:rPr>
              <a:t>Programme</a:t>
            </a:r>
            <a:endParaRPr lang="de-DE" sz="2000" dirty="0">
              <a:latin typeface="DIN Next Rounded LT Pro Light"/>
            </a:endParaRPr>
          </a:p>
        </p:txBody>
      </p:sp>
      <p:sp>
        <p:nvSpPr>
          <p:cNvPr id="1822712445" name="Textfeld 22"/>
          <p:cNvSpPr txBox="1"/>
          <p:nvPr/>
        </p:nvSpPr>
        <p:spPr bwMode="auto">
          <a:xfrm>
            <a:off x="288000" y="2338743"/>
            <a:ext cx="1673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 dirty="0">
                <a:latin typeface="DIN Next Rounded LT Pro Light"/>
              </a:rPr>
              <a:t>19 March</a:t>
            </a:r>
            <a:r>
              <a:rPr lang="de-DE" baseline="30000" dirty="0">
                <a:latin typeface="DIN Next Rounded LT Pro Light"/>
              </a:rPr>
              <a:t> </a:t>
            </a:r>
            <a:r>
              <a:rPr lang="de-DE" dirty="0">
                <a:latin typeface="DIN Next Rounded LT Pro Light"/>
              </a:rPr>
              <a:t>2026</a:t>
            </a:r>
            <a:r>
              <a:rPr lang="de-DE" baseline="30000" dirty="0">
                <a:latin typeface="DIN Next Rounded LT Pro Light"/>
              </a:rPr>
              <a:t> </a:t>
            </a:r>
            <a:endParaRPr baseline="30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560</Words>
  <Application>Microsoft Office PowerPoint</Application>
  <DocSecurity>0</DocSecurity>
  <PresentationFormat>A4-Papier (210 x 297 mm)</PresentationFormat>
  <Paragraphs>81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DIN Next Rounded LT Pro Light</vt:lpstr>
      <vt:lpstr>Office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Marisa Könitz</dc:creator>
  <cp:keywords/>
  <dc:description/>
  <cp:lastModifiedBy>daniela.fleuren</cp:lastModifiedBy>
  <cp:revision>135</cp:revision>
  <dcterms:created xsi:type="dcterms:W3CDTF">2021-08-23T12:53:27Z</dcterms:created>
  <dcterms:modified xsi:type="dcterms:W3CDTF">2026-02-13T13:46:49Z</dcterms:modified>
  <cp:category/>
  <dc:identifier/>
  <cp:contentStatus/>
  <dc:language/>
  <cp:version/>
</cp:coreProperties>
</file>