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7.jpg" ContentType="image/jpg"/>
  <Override PartName="/ppt/media/image3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63" r:id="rId2"/>
    <p:sldId id="491" r:id="rId3"/>
    <p:sldId id="492" r:id="rId4"/>
    <p:sldId id="493" r:id="rId5"/>
    <p:sldId id="513" r:id="rId6"/>
    <p:sldId id="494" r:id="rId7"/>
    <p:sldId id="512" r:id="rId8"/>
    <p:sldId id="495" r:id="rId9"/>
    <p:sldId id="496" r:id="rId10"/>
    <p:sldId id="430" r:id="rId11"/>
    <p:sldId id="432" r:id="rId12"/>
    <p:sldId id="433" r:id="rId13"/>
    <p:sldId id="498" r:id="rId14"/>
    <p:sldId id="499" r:id="rId15"/>
    <p:sldId id="500" r:id="rId16"/>
    <p:sldId id="501" r:id="rId17"/>
    <p:sldId id="502" r:id="rId18"/>
    <p:sldId id="480" r:id="rId19"/>
    <p:sldId id="475" r:id="rId20"/>
    <p:sldId id="476" r:id="rId21"/>
    <p:sldId id="478" r:id="rId22"/>
    <p:sldId id="411" r:id="rId23"/>
    <p:sldId id="489" r:id="rId24"/>
    <p:sldId id="503" r:id="rId25"/>
    <p:sldId id="504" r:id="rId26"/>
    <p:sldId id="505" r:id="rId27"/>
    <p:sldId id="508" r:id="rId28"/>
    <p:sldId id="509" r:id="rId29"/>
    <p:sldId id="510" r:id="rId30"/>
    <p:sldId id="511" r:id="rId31"/>
    <p:sldId id="506" r:id="rId32"/>
    <p:sldId id="507" r:id="rId33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7B"/>
    <a:srgbClr val="91B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BAAECC-3B83-459C-8D8E-4A40438056ED}" type="datetimeFigureOut">
              <a:rPr lang="de-DE"/>
              <a:t>17.03.2022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836E97-F796-496D-8E1D-54629C467DE9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4388"/>
            <a:ext cx="7123112" cy="40068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276999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7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65244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41321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58D289-0745-4C85-90A5-2CDD8F6C0BBC}" type="datetime1">
              <a:rPr lang="de-DE" smtClean="0"/>
              <a:t>17.03.2022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275F5B-8DB2-4DA6-8F52-4EA2E8AA72E8}" type="datetime1">
              <a:rPr lang="de-DE" smtClean="0"/>
              <a:t>17.03.2022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2795B7-04EE-42CB-921C-0A8F3D951144}" type="datetime1">
              <a:rPr lang="de-DE" smtClean="0"/>
              <a:t>17.03.2022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7AB18B-FA52-45EC-BF50-4B8D2FDAEF35}" type="datetime1">
              <a:rPr lang="de-DE" smtClean="0"/>
              <a:t>17.03.2022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Quellenaufzähl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644F52-906A-46ED-97B3-51489C4B71EF}" type="datetime1">
              <a:rPr lang="de-DE" smtClean="0"/>
              <a:t>17.03.2022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_ohne_Logo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65244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41321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5BB12B-DDD4-4B5D-A423-3A4298AB7175}" type="datetime1">
              <a:rPr lang="de-DE" smtClean="0"/>
              <a:t>17.03.2022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1E3E07-6178-4B26-9060-EDA660DD69FE}" type="datetime1">
              <a:rPr lang="de-DE" smtClean="0"/>
              <a:t>17.03.2022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B875593-7E61-4992-9CD1-5863CDC53237}" type="datetime1">
              <a:rPr lang="de-DE" smtClean="0"/>
              <a:t>17.03.2022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5E76F-633B-4755-B450-A39758672DCE}" type="datetime1">
              <a:rPr lang="de-DE" smtClean="0"/>
              <a:t>17.03.2022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D7AD6B-453F-40B6-B3EC-C16C73179A61}" type="datetime1">
              <a:rPr lang="de-DE" smtClean="0"/>
              <a:t>17.03.2022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03761E-760C-4651-9780-7D382733E274}" type="datetime1">
              <a:rPr lang="de-DE" smtClean="0"/>
              <a:t>17.03.2022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FF00E-7C9B-4F0C-AF59-570327A1FFA2}" type="datetime1">
              <a:rPr lang="de-DE" smtClean="0"/>
              <a:t>17.03.2022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678CB6-0A28-4338-B1D0-68B1F0B9E73A}" type="datetime1">
              <a:rPr lang="de-DE" smtClean="0"/>
              <a:t>17.03.2022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415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Nunito"/>
              </a:defRPr>
            </a:lvl1pPr>
          </a:lstStyle>
          <a:p>
            <a:pPr>
              <a:defRPr/>
            </a:pPr>
            <a:fld id="{7C5DDE28-2BAA-4565-860D-AEBF70371033}" type="datetime1">
              <a:rPr lang="de-DE" smtClean="0"/>
              <a:t>17.03.2022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415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Nunito"/>
              </a:defRPr>
            </a:lvl1pPr>
          </a:lstStyle>
          <a:p>
            <a:pPr>
              <a:defRPr/>
            </a:pPr>
            <a:r>
              <a:rPr lang="de-DE"/>
              <a:t>Willkommen im Studium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415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unito"/>
              </a:defRPr>
            </a:lvl1pPr>
          </a:lstStyle>
          <a:p>
            <a:pPr>
              <a:defRPr/>
            </a:pPr>
            <a:fld id="{71C17259-C4D2-49C9-BB34-16E9F5FE7B54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2">
              <a:lumMod val="25000"/>
            </a:schemeClr>
          </a:solidFill>
          <a:latin typeface="Nunito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chemeClr val="bg2">
            <a:lumMod val="50000"/>
          </a:schemeClr>
        </a:buClr>
        <a:buFont typeface="Wingdings"/>
        <a:buChar char="§"/>
        <a:defRPr sz="2800">
          <a:solidFill>
            <a:schemeClr val="bg2">
              <a:lumMod val="50000"/>
            </a:schemeClr>
          </a:solidFill>
          <a:latin typeface="Nunito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Wingdings"/>
        <a:buChar char="§"/>
        <a:defRPr sz="2400">
          <a:solidFill>
            <a:schemeClr val="bg2">
              <a:lumMod val="50000"/>
            </a:schemeClr>
          </a:solidFill>
          <a:latin typeface="Nunito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Wingdings"/>
        <a:buChar char="§"/>
        <a:defRPr sz="2000">
          <a:solidFill>
            <a:schemeClr val="bg2">
              <a:lumMod val="50000"/>
            </a:schemeClr>
          </a:solidFill>
          <a:latin typeface="Nunito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Wingdings"/>
        <a:buChar char="§"/>
        <a:defRPr sz="1800">
          <a:solidFill>
            <a:schemeClr val="bg2">
              <a:lumMod val="50000"/>
            </a:schemeClr>
          </a:solidFill>
          <a:latin typeface="Nunito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Wingdings"/>
        <a:buChar char="§"/>
        <a:defRPr sz="1800">
          <a:solidFill>
            <a:schemeClr val="bg2">
              <a:lumMod val="50000"/>
            </a:schemeClr>
          </a:solidFill>
          <a:latin typeface="Nunito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eannette.krob@hs-kl.de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-kl.de/angewandte-ingenieurwissenschaften/studierende/vorlesungsplaene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nll.hs-kl.de/support" TargetMode="External"/><Relationship Id="rId2" Type="http://schemas.openxmlformats.org/officeDocument/2006/relationships/hyperlink" Target="mailto:rnll@hs-kl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708920"/>
            <a:ext cx="12192000" cy="1872208"/>
          </a:xfrm>
        </p:spPr>
        <p:txBody>
          <a:bodyPr>
            <a:noAutofit/>
          </a:bodyPr>
          <a:lstStyle/>
          <a:p>
            <a:pPr algn="ctr"/>
            <a:r>
              <a:rPr lang="de-DE" sz="3000" dirty="0"/>
              <a:t/>
            </a:r>
            <a:br>
              <a:rPr lang="de-DE" sz="3000" dirty="0"/>
            </a:br>
            <a:r>
              <a:rPr lang="de-DE" sz="3000" dirty="0"/>
              <a:t/>
            </a:r>
            <a:br>
              <a:rPr lang="de-DE" sz="3000" dirty="0"/>
            </a:br>
            <a:r>
              <a:rPr lang="de-DE" sz="4800" b="1" dirty="0"/>
              <a:t>Herzlich willkommen </a:t>
            </a:r>
            <a:r>
              <a:rPr lang="de-DE" sz="3000" dirty="0"/>
              <a:t/>
            </a:r>
            <a:br>
              <a:rPr lang="de-DE" sz="3000" dirty="0"/>
            </a:br>
            <a:r>
              <a:rPr lang="de-DE" sz="3000" dirty="0"/>
              <a:t>im Fachbereich Angewandte Ingenieurwissenschaften</a:t>
            </a:r>
            <a:br>
              <a:rPr lang="de-DE" sz="3000" dirty="0"/>
            </a:br>
            <a:r>
              <a:rPr lang="de-DE" sz="3000" dirty="0"/>
              <a:t>berufsbegleitende Studiengänge</a:t>
            </a:r>
            <a:endParaRPr lang="de-DE" sz="3000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85768" y="4725144"/>
            <a:ext cx="6839495" cy="1152128"/>
          </a:xfrm>
        </p:spPr>
        <p:txBody>
          <a:bodyPr>
            <a:normAutofit/>
          </a:bodyPr>
          <a:lstStyle/>
          <a:p>
            <a:pPr algn="ctr"/>
            <a:r>
              <a:rPr lang="de-DE" sz="1800" dirty="0"/>
              <a:t>Informationen rund um das Studium</a:t>
            </a:r>
          </a:p>
        </p:txBody>
      </p:sp>
    </p:spTree>
    <p:extLst>
      <p:ext uri="{BB962C8B-B14F-4D97-AF65-F5344CB8AC3E}">
        <p14:creationId xmlns:p14="http://schemas.microsoft.com/office/powerpoint/2010/main" val="82480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Protokolle\AING-Logos\002 PNG\WEB\WEB 000 NORMAL.png"/>
          <p:cNvPicPr>
            <a:picLocks noChangeAspect="1" noChangeArrowheads="1"/>
          </p:cNvPicPr>
          <p:nvPr/>
        </p:nvPicPr>
        <p:blipFill>
          <a:blip r:embed="rId3" cstate="print"/>
          <a:srcRect l="13599" t="12179" r="17451" b="17642"/>
          <a:stretch>
            <a:fillRect/>
          </a:stretch>
        </p:blipFill>
        <p:spPr bwMode="auto">
          <a:xfrm>
            <a:off x="2395870" y="1534164"/>
            <a:ext cx="7400260" cy="3789672"/>
          </a:xfrm>
          <a:prstGeom prst="rect">
            <a:avLst/>
          </a:prstGeom>
          <a:noFill/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97BB65-A601-42BC-A8FC-AED631CC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8C1361-D5B5-4ADF-8437-B9F16A7E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10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3B6E6BF-9C27-4063-8F4A-E0AB1BA9C821}"/>
              </a:ext>
            </a:extLst>
          </p:cNvPr>
          <p:cNvSpPr txBox="1">
            <a:spLocks/>
          </p:cNvSpPr>
          <p:nvPr/>
        </p:nvSpPr>
        <p:spPr>
          <a:xfrm>
            <a:off x="1524000" y="-111884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bg2">
                    <a:lumMod val="25000"/>
                  </a:schemeClr>
                </a:solidFill>
                <a:latin typeface="Nunito"/>
                <a:ea typeface="+mj-ea"/>
                <a:cs typeface="+mj-cs"/>
              </a:defRPr>
            </a:lvl1pPr>
          </a:lstStyle>
          <a:p>
            <a:pPr algn="ctr"/>
            <a:endParaRPr lang="de-DE" sz="5000" dirty="0"/>
          </a:p>
          <a:p>
            <a:pPr algn="ctr"/>
            <a:endParaRPr lang="de-DE" sz="5000" dirty="0"/>
          </a:p>
          <a:p>
            <a:pPr algn="ctr"/>
            <a:r>
              <a:rPr lang="de-DE" sz="5000" dirty="0"/>
              <a:t>Der Fachschaftsrat AING</a:t>
            </a:r>
          </a:p>
        </p:txBody>
      </p:sp>
    </p:spTree>
    <p:extLst>
      <p:ext uri="{BB962C8B-B14F-4D97-AF65-F5344CB8AC3E}">
        <p14:creationId xmlns:p14="http://schemas.microsoft.com/office/powerpoint/2010/main" val="4661615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39" y="1628800"/>
            <a:ext cx="3406081" cy="4454907"/>
          </a:xfrm>
          <a:prstGeom prst="rect">
            <a:avLst/>
          </a:prstGeom>
        </p:spPr>
      </p:pic>
      <p:pic>
        <p:nvPicPr>
          <p:cNvPr id="4" name="Grafik 2" descr="C:\Users\Acer\AppData\Local\Microsoft\Windows\INetCache\Content.Word\IMG-20180801-WA00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/>
          <a:stretch>
            <a:fillRect/>
          </a:stretch>
        </p:blipFill>
        <p:spPr bwMode="auto">
          <a:xfrm>
            <a:off x="1034215" y="3079321"/>
            <a:ext cx="4320000" cy="286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3" b="16146"/>
          <a:stretch>
            <a:fillRect/>
          </a:stretch>
        </p:blipFill>
        <p:spPr>
          <a:xfrm>
            <a:off x="2880490" y="1310112"/>
            <a:ext cx="5153129" cy="249683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A83E82-CF27-44D7-ACFD-1A7EA912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3450BD-733F-458F-A601-F721D6DD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11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EF50752-E722-4B8E-B8E0-355FDA0DC694}"/>
              </a:ext>
            </a:extLst>
          </p:cNvPr>
          <p:cNvSpPr txBox="1">
            <a:spLocks/>
          </p:cNvSpPr>
          <p:nvPr/>
        </p:nvSpPr>
        <p:spPr>
          <a:xfrm>
            <a:off x="1524000" y="-111884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bg2">
                    <a:lumMod val="25000"/>
                  </a:schemeClr>
                </a:solidFill>
                <a:latin typeface="Nunito"/>
                <a:ea typeface="+mj-ea"/>
                <a:cs typeface="+mj-cs"/>
              </a:defRPr>
            </a:lvl1pPr>
          </a:lstStyle>
          <a:p>
            <a:pPr algn="ctr"/>
            <a:endParaRPr lang="de-DE" sz="5000" dirty="0"/>
          </a:p>
          <a:p>
            <a:pPr algn="ctr"/>
            <a:endParaRPr lang="de-DE" sz="5000" dirty="0"/>
          </a:p>
          <a:p>
            <a:pPr algn="ctr"/>
            <a:r>
              <a:rPr lang="de-DE" sz="5000" dirty="0"/>
              <a:t>Wer wir sind</a:t>
            </a:r>
          </a:p>
        </p:txBody>
      </p:sp>
      <p:pic>
        <p:nvPicPr>
          <p:cNvPr id="10" name="Picture 3" descr="X:\Protokolle\AING-Logos\002 PNG\WEB\WEB 000 NORMAL.png">
            <a:extLst>
              <a:ext uri="{FF2B5EF4-FFF2-40B4-BE49-F238E27FC236}">
                <a16:creationId xmlns:a16="http://schemas.microsoft.com/office/drawing/2014/main" id="{7EEF71FC-ED3C-42FA-BCAC-2C5FE4BBA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3599" t="12179" r="17451" b="17642"/>
          <a:stretch>
            <a:fillRect/>
          </a:stretch>
        </p:blipFill>
        <p:spPr bwMode="auto">
          <a:xfrm>
            <a:off x="5416987" y="4482800"/>
            <a:ext cx="1903149" cy="974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88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>
            <a:off x="1828920" y="1772816"/>
            <a:ext cx="8686800" cy="452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457200" indent="-457200">
              <a:spcBef>
                <a:spcPts val="635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3000" dirty="0">
                <a:solidFill>
                  <a:schemeClr val="bg2">
                    <a:lumMod val="50000"/>
                  </a:schemeClr>
                </a:solidFill>
                <a:latin typeface="Nunito" panose="00000500000000000000" pitchFamily="2" charset="0"/>
                <a:ea typeface="Microsoft YaHei" pitchFamily="2"/>
                <a:cs typeface="Arial" pitchFamily="34" charset="0"/>
              </a:rPr>
              <a:t>Studierende organisieren sich selbst!</a:t>
            </a:r>
          </a:p>
          <a:p>
            <a:pPr marL="457200" indent="-457200">
              <a:spcBef>
                <a:spcPts val="635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3000" dirty="0">
                <a:solidFill>
                  <a:schemeClr val="bg2">
                    <a:lumMod val="50000"/>
                  </a:schemeClr>
                </a:solidFill>
                <a:latin typeface="Nunito" panose="00000500000000000000" pitchFamily="2" charset="0"/>
                <a:ea typeface="Microsoft YaHei" pitchFamily="2"/>
                <a:cs typeface="Arial" pitchFamily="34" charset="0"/>
              </a:rPr>
              <a:t>Verkaufen Skripte, Altklausuren und Büromaterial</a:t>
            </a:r>
          </a:p>
          <a:p>
            <a:pPr marL="457200" indent="-457200">
              <a:spcBef>
                <a:spcPts val="635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3000" dirty="0">
                <a:solidFill>
                  <a:schemeClr val="bg2">
                    <a:lumMod val="50000"/>
                  </a:schemeClr>
                </a:solidFill>
                <a:latin typeface="Nunito" panose="00000500000000000000" pitchFamily="2" charset="0"/>
                <a:ea typeface="Microsoft YaHei" pitchFamily="2"/>
                <a:cs typeface="Arial" pitchFamily="34" charset="0"/>
              </a:rPr>
              <a:t>Vertreten euch in den Hochschulgremien</a:t>
            </a:r>
          </a:p>
          <a:p>
            <a:pPr marL="457200" indent="-457200">
              <a:spcBef>
                <a:spcPts val="635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3000" dirty="0">
                <a:solidFill>
                  <a:schemeClr val="bg2">
                    <a:lumMod val="50000"/>
                  </a:schemeClr>
                </a:solidFill>
                <a:latin typeface="Nunito" panose="00000500000000000000" pitchFamily="2" charset="0"/>
                <a:ea typeface="Microsoft YaHei" pitchFamily="2"/>
                <a:cs typeface="Arial" pitchFamily="34" charset="0"/>
              </a:rPr>
              <a:t>Sind euer Ansprechpartner bei Problemen</a:t>
            </a:r>
          </a:p>
          <a:p>
            <a:pPr marL="457200" indent="-457200">
              <a:spcBef>
                <a:spcPts val="635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3000" dirty="0">
                <a:solidFill>
                  <a:schemeClr val="bg2">
                    <a:lumMod val="50000"/>
                  </a:schemeClr>
                </a:solidFill>
                <a:latin typeface="Nunito" panose="00000500000000000000" pitchFamily="2" charset="0"/>
                <a:ea typeface="Microsoft YaHei" pitchFamily="2"/>
                <a:cs typeface="Arial" pitchFamily="34" charset="0"/>
              </a:rPr>
              <a:t>Helfen bei und organisieren Veranstaltungen</a:t>
            </a:r>
          </a:p>
        </p:txBody>
      </p:sp>
      <p:pic>
        <p:nvPicPr>
          <p:cNvPr id="5" name="Picture 2" descr="X:\Protokolle\AING-Logos\002 PNG\WEB\WEB 000 NORMAL.png"/>
          <p:cNvPicPr>
            <a:picLocks noChangeAspect="1" noChangeArrowheads="1"/>
          </p:cNvPicPr>
          <p:nvPr/>
        </p:nvPicPr>
        <p:blipFill>
          <a:blip r:embed="rId2" cstate="print"/>
          <a:srcRect l="13031" t="11902" r="16577" b="17656"/>
          <a:stretch>
            <a:fillRect/>
          </a:stretch>
        </p:blipFill>
        <p:spPr bwMode="auto">
          <a:xfrm>
            <a:off x="9696400" y="5156353"/>
            <a:ext cx="2052000" cy="1033174"/>
          </a:xfrm>
          <a:prstGeom prst="rect">
            <a:avLst/>
          </a:prstGeom>
          <a:noFill/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3376C2-6D76-4DAD-853F-934C9407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217DA-AF96-45C2-A012-781A8B93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12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487CCCF-40B4-4E79-B5C9-86E6211B6316}"/>
              </a:ext>
            </a:extLst>
          </p:cNvPr>
          <p:cNvSpPr txBox="1">
            <a:spLocks/>
          </p:cNvSpPr>
          <p:nvPr/>
        </p:nvSpPr>
        <p:spPr>
          <a:xfrm>
            <a:off x="1524000" y="-111884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bg2">
                    <a:lumMod val="25000"/>
                  </a:schemeClr>
                </a:solidFill>
                <a:latin typeface="Nunito"/>
                <a:ea typeface="+mj-ea"/>
                <a:cs typeface="+mj-cs"/>
              </a:defRPr>
            </a:lvl1pPr>
          </a:lstStyle>
          <a:p>
            <a:pPr algn="ctr"/>
            <a:endParaRPr lang="de-DE" sz="5000" dirty="0"/>
          </a:p>
          <a:p>
            <a:pPr algn="ctr"/>
            <a:endParaRPr lang="de-DE" sz="5000" dirty="0"/>
          </a:p>
          <a:p>
            <a:pPr algn="ctr"/>
            <a:r>
              <a:rPr lang="de-DE" sz="5000" dirty="0"/>
              <a:t>Was wir tun</a:t>
            </a:r>
          </a:p>
        </p:txBody>
      </p:sp>
    </p:spTree>
    <p:extLst>
      <p:ext uri="{BB962C8B-B14F-4D97-AF65-F5344CB8AC3E}">
        <p14:creationId xmlns:p14="http://schemas.microsoft.com/office/powerpoint/2010/main" val="29399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Protokolle\AING-Logos\002 PNG\WEB\WEB 000 NORMAL.png"/>
          <p:cNvPicPr>
            <a:picLocks noChangeAspect="1" noChangeArrowheads="1"/>
          </p:cNvPicPr>
          <p:nvPr/>
        </p:nvPicPr>
        <p:blipFill>
          <a:blip r:embed="rId2" cstate="print"/>
          <a:srcRect l="13031" t="11902" r="16577" b="17656"/>
          <a:stretch>
            <a:fillRect/>
          </a:stretch>
        </p:blipFill>
        <p:spPr bwMode="auto">
          <a:xfrm>
            <a:off x="9696400" y="5156353"/>
            <a:ext cx="2052000" cy="1033174"/>
          </a:xfrm>
          <a:prstGeom prst="rect">
            <a:avLst/>
          </a:prstGeom>
          <a:noFill/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3376C2-6D76-4DAD-853F-934C9407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217DA-AF96-45C2-A012-781A8B93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13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487CCCF-40B4-4E79-B5C9-86E6211B6316}"/>
              </a:ext>
            </a:extLst>
          </p:cNvPr>
          <p:cNvSpPr txBox="1">
            <a:spLocks/>
          </p:cNvSpPr>
          <p:nvPr/>
        </p:nvSpPr>
        <p:spPr>
          <a:xfrm>
            <a:off x="1524000" y="-111884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bg2">
                    <a:lumMod val="25000"/>
                  </a:schemeClr>
                </a:solidFill>
                <a:latin typeface="Nunito"/>
                <a:ea typeface="+mj-ea"/>
                <a:cs typeface="+mj-cs"/>
              </a:defRPr>
            </a:lvl1pPr>
          </a:lstStyle>
          <a:p>
            <a:pPr algn="ctr"/>
            <a:endParaRPr lang="de-DE" sz="5000" dirty="0"/>
          </a:p>
          <a:p>
            <a:pPr algn="ctr"/>
            <a:endParaRPr lang="de-DE" sz="5000" dirty="0"/>
          </a:p>
          <a:p>
            <a:pPr algn="ctr"/>
            <a:r>
              <a:rPr lang="de-DE" sz="5000" dirty="0"/>
              <a:t>Kontakt</a:t>
            </a:r>
          </a:p>
        </p:txBody>
      </p:sp>
      <p:pic>
        <p:nvPicPr>
          <p:cNvPr id="12" name="Picture 6" descr="X:\Protokolle\WS 2018-2019\Kontaktdaten FSR.JPG">
            <a:extLst>
              <a:ext uri="{FF2B5EF4-FFF2-40B4-BE49-F238E27FC236}">
                <a16:creationId xmlns:a16="http://schemas.microsoft.com/office/drawing/2014/main" id="{13FB4127-E4EC-424A-950B-10B462FE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262" y="1687160"/>
            <a:ext cx="5307477" cy="3991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497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3376C2-6D76-4DAD-853F-934C9407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217DA-AF96-45C2-A012-781A8B93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14</a:t>
            </a:fld>
            <a:endParaRPr lang="de-DE"/>
          </a:p>
        </p:txBody>
      </p:sp>
      <p:pic>
        <p:nvPicPr>
          <p:cNvPr id="8" name="Picture 1" descr="X:\Protokolle\WS 2018-2019\Erstibegrüßung\grill1.jpg">
            <a:extLst>
              <a:ext uri="{FF2B5EF4-FFF2-40B4-BE49-F238E27FC236}">
                <a16:creationId xmlns:a16="http://schemas.microsoft.com/office/drawing/2014/main" id="{98DD5DA4-3A8C-4ED6-AD9D-F8945279F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205" y="1206282"/>
            <a:ext cx="3054555" cy="4318664"/>
          </a:xfrm>
          <a:prstGeom prst="rect">
            <a:avLst/>
          </a:prstGeom>
          <a:noFill/>
        </p:spPr>
      </p:pic>
      <p:pic>
        <p:nvPicPr>
          <p:cNvPr id="9" name="Picture 2" descr="X:\Protokolle\WS 2018-2019\Erstibegrüßung\grill2.jpg">
            <a:extLst>
              <a:ext uri="{FF2B5EF4-FFF2-40B4-BE49-F238E27FC236}">
                <a16:creationId xmlns:a16="http://schemas.microsoft.com/office/drawing/2014/main" id="{ACF7A4CC-725C-4721-BBF2-6E21B7172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6066" b="19966"/>
          <a:stretch/>
        </p:blipFill>
        <p:spPr bwMode="auto">
          <a:xfrm>
            <a:off x="5593760" y="1196752"/>
            <a:ext cx="4318664" cy="2395826"/>
          </a:xfrm>
          <a:prstGeom prst="rect">
            <a:avLst/>
          </a:prstGeom>
          <a:noFill/>
        </p:spPr>
      </p:pic>
      <p:pic>
        <p:nvPicPr>
          <p:cNvPr id="10" name="Picture 3" descr="X:\Protokolle\WS 2018-2019\Erstibegrüßung\grill3.jpg">
            <a:extLst>
              <a:ext uri="{FF2B5EF4-FFF2-40B4-BE49-F238E27FC236}">
                <a16:creationId xmlns:a16="http://schemas.microsoft.com/office/drawing/2014/main" id="{53E424D9-31D7-4BCB-9339-56966884B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19014"/>
          <a:stretch/>
        </p:blipFill>
        <p:spPr bwMode="auto">
          <a:xfrm>
            <a:off x="5593760" y="3592578"/>
            <a:ext cx="4318664" cy="1932368"/>
          </a:xfrm>
          <a:prstGeom prst="rect">
            <a:avLst/>
          </a:prstGeom>
          <a:noFill/>
        </p:spPr>
      </p:pic>
      <p:pic>
        <p:nvPicPr>
          <p:cNvPr id="5" name="Picture 2" descr="X:\Protokolle\AING-Logos\002 PNG\WEB\WEB 000 NORMAL.png"/>
          <p:cNvPicPr>
            <a:picLocks noChangeAspect="1" noChangeArrowheads="1"/>
          </p:cNvPicPr>
          <p:nvPr/>
        </p:nvPicPr>
        <p:blipFill>
          <a:blip r:embed="rId5" cstate="print"/>
          <a:srcRect l="13031" t="11902" r="16577" b="17656"/>
          <a:stretch>
            <a:fillRect/>
          </a:stretch>
        </p:blipFill>
        <p:spPr bwMode="auto">
          <a:xfrm>
            <a:off x="9696400" y="5156353"/>
            <a:ext cx="2052000" cy="1033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78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3376C2-6D76-4DAD-853F-934C9407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217DA-AF96-45C2-A012-781A8B93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15</a:t>
            </a:fld>
            <a:endParaRPr lang="de-DE"/>
          </a:p>
        </p:txBody>
      </p:sp>
      <p:pic>
        <p:nvPicPr>
          <p:cNvPr id="5" name="Picture 2" descr="X:\Protokolle\AING-Logos\002 PNG\WEB\WEB 000 NORMAL.png"/>
          <p:cNvPicPr>
            <a:picLocks noChangeAspect="1" noChangeArrowheads="1"/>
          </p:cNvPicPr>
          <p:nvPr/>
        </p:nvPicPr>
        <p:blipFill>
          <a:blip r:embed="rId2" cstate="print"/>
          <a:srcRect l="13031" t="11902" r="16577" b="17656"/>
          <a:stretch>
            <a:fillRect/>
          </a:stretch>
        </p:blipFill>
        <p:spPr bwMode="auto">
          <a:xfrm>
            <a:off x="9696400" y="5156353"/>
            <a:ext cx="2052000" cy="1033174"/>
          </a:xfrm>
          <a:prstGeom prst="rect">
            <a:avLst/>
          </a:prstGeom>
          <a:noFill/>
        </p:spPr>
      </p:pic>
      <p:pic>
        <p:nvPicPr>
          <p:cNvPr id="13" name="Picture 3" descr="X:\Protokolle\WS 2018-2019\Erstibegrüßung\glüh3.jpg">
            <a:extLst>
              <a:ext uri="{FF2B5EF4-FFF2-40B4-BE49-F238E27FC236}">
                <a16:creationId xmlns:a16="http://schemas.microsoft.com/office/drawing/2014/main" id="{963812A8-299E-4AC4-B047-716DAA2E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2045368"/>
            <a:ext cx="4077757" cy="2625554"/>
          </a:xfrm>
          <a:prstGeom prst="rect">
            <a:avLst/>
          </a:prstGeom>
          <a:noFill/>
        </p:spPr>
      </p:pic>
      <p:pic>
        <p:nvPicPr>
          <p:cNvPr id="14" name="Picture 2" descr="X:\Protokolle\WS 2018-2019\Erstibegrüßung\glüh1.jpg">
            <a:extLst>
              <a:ext uri="{FF2B5EF4-FFF2-40B4-BE49-F238E27FC236}">
                <a16:creationId xmlns:a16="http://schemas.microsoft.com/office/drawing/2014/main" id="{E69B54DD-4548-496E-BCEB-71A44391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0643" y="1916832"/>
            <a:ext cx="3939293" cy="2625554"/>
          </a:xfrm>
          <a:prstGeom prst="rect">
            <a:avLst/>
          </a:prstGeom>
          <a:noFill/>
        </p:spPr>
      </p:pic>
      <p:pic>
        <p:nvPicPr>
          <p:cNvPr id="15" name="Picture 5" descr="X:\Protokolle\WS 2018-2019\Erstibegrüßung\glüh2.jpg">
            <a:extLst>
              <a:ext uri="{FF2B5EF4-FFF2-40B4-BE49-F238E27FC236}">
                <a16:creationId xmlns:a16="http://schemas.microsoft.com/office/drawing/2014/main" id="{30B43D95-1E64-4CC9-8C95-6AB520DD2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785" t="26419" r="28844" b="22769"/>
          <a:stretch>
            <a:fillRect/>
          </a:stretch>
        </p:blipFill>
        <p:spPr bwMode="auto">
          <a:xfrm>
            <a:off x="4605462" y="548680"/>
            <a:ext cx="3530009" cy="1828800"/>
          </a:xfrm>
          <a:prstGeom prst="rect">
            <a:avLst/>
          </a:prstGeom>
          <a:noFill/>
        </p:spPr>
      </p:pic>
      <p:pic>
        <p:nvPicPr>
          <p:cNvPr id="12" name="Picture 2" descr="X:\Protokolle\WS 2019-2020\Glühweinfeier WS18-19.png">
            <a:extLst>
              <a:ext uri="{FF2B5EF4-FFF2-40B4-BE49-F238E27FC236}">
                <a16:creationId xmlns:a16="http://schemas.microsoft.com/office/drawing/2014/main" id="{B2FEC42C-DBC9-4921-8238-CAC0AEC4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6103" y="2204864"/>
            <a:ext cx="1988089" cy="2810031"/>
          </a:xfrm>
          <a:prstGeom prst="rect">
            <a:avLst/>
          </a:prstGeom>
          <a:noFill/>
        </p:spPr>
      </p:pic>
      <p:pic>
        <p:nvPicPr>
          <p:cNvPr id="11" name="Picture 1" descr="X:\Protokolle\WS 2018-2019\Erstibegrüßung\glüh4.jpg">
            <a:extLst>
              <a:ext uri="{FF2B5EF4-FFF2-40B4-BE49-F238E27FC236}">
                <a16:creationId xmlns:a16="http://schemas.microsoft.com/office/drawing/2014/main" id="{FE7147D7-E9C3-4D1E-95D0-169C5A87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4765" y="2806971"/>
            <a:ext cx="2062089" cy="2915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4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3376C2-6D76-4DAD-853F-934C9407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217DA-AF96-45C2-A012-781A8B93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16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487CCCF-40B4-4E79-B5C9-86E6211B6316}"/>
              </a:ext>
            </a:extLst>
          </p:cNvPr>
          <p:cNvSpPr txBox="1">
            <a:spLocks/>
          </p:cNvSpPr>
          <p:nvPr/>
        </p:nvSpPr>
        <p:spPr>
          <a:xfrm>
            <a:off x="1524000" y="-111884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bg2">
                    <a:lumMod val="25000"/>
                  </a:schemeClr>
                </a:solidFill>
                <a:latin typeface="Nunito"/>
                <a:ea typeface="+mj-ea"/>
                <a:cs typeface="+mj-cs"/>
              </a:defRPr>
            </a:lvl1pPr>
          </a:lstStyle>
          <a:p>
            <a:pPr algn="ctr"/>
            <a:endParaRPr lang="de-DE" sz="5000" dirty="0"/>
          </a:p>
          <a:p>
            <a:pPr algn="ctr"/>
            <a:endParaRPr lang="de-DE" sz="5000" dirty="0"/>
          </a:p>
          <a:p>
            <a:pPr algn="ctr"/>
            <a:r>
              <a:rPr lang="de-DE" sz="5000" dirty="0"/>
              <a:t>Prüfungen/Prüfungsamt</a:t>
            </a:r>
          </a:p>
        </p:txBody>
      </p:sp>
      <p:sp>
        <p:nvSpPr>
          <p:cNvPr id="8" name="Freihandform 2">
            <a:extLst>
              <a:ext uri="{FF2B5EF4-FFF2-40B4-BE49-F238E27FC236}">
                <a16:creationId xmlns:a16="http://schemas.microsoft.com/office/drawing/2014/main" id="{4C3B4AAB-79B0-49C7-ACA7-2BE377D62912}"/>
              </a:ext>
            </a:extLst>
          </p:cNvPr>
          <p:cNvSpPr/>
          <p:nvPr/>
        </p:nvSpPr>
        <p:spPr>
          <a:xfrm>
            <a:off x="1828920" y="1772816"/>
            <a:ext cx="8686800" cy="452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spcBef>
                <a:spcPts val="635"/>
              </a:spcBef>
              <a:spcAft>
                <a:spcPts val="60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3000" dirty="0">
                <a:solidFill>
                  <a:schemeClr val="bg2">
                    <a:lumMod val="50000"/>
                  </a:schemeClr>
                </a:solidFill>
                <a:latin typeface="Nunito" panose="00000500000000000000" pitchFamily="2" charset="0"/>
                <a:ea typeface="Microsoft YaHei" pitchFamily="2"/>
                <a:cs typeface="Arial" pitchFamily="34" charset="0"/>
              </a:rPr>
              <a:t>Ansprechpartner</a:t>
            </a:r>
          </a:p>
          <a:p>
            <a:pPr algn="ctr"/>
            <a:endParaRPr lang="de-DE" sz="3200" dirty="0">
              <a:solidFill>
                <a:srgbClr val="006E7B"/>
              </a:solidFill>
            </a:endParaRPr>
          </a:p>
          <a:p>
            <a:pPr algn="ctr"/>
            <a:r>
              <a:rPr lang="de-DE" sz="3200" dirty="0" smtClean="0">
                <a:solidFill>
                  <a:srgbClr val="006E7B"/>
                </a:solidFill>
              </a:rPr>
              <a:t>Jeannette </a:t>
            </a:r>
            <a:r>
              <a:rPr lang="de-DE" sz="3200" dirty="0">
                <a:solidFill>
                  <a:srgbClr val="006E7B"/>
                </a:solidFill>
              </a:rPr>
              <a:t>Krob </a:t>
            </a:r>
          </a:p>
          <a:p>
            <a:pPr algn="ctr"/>
            <a:r>
              <a:rPr lang="de-DE" sz="3200" dirty="0">
                <a:solidFill>
                  <a:srgbClr val="006E7B"/>
                </a:solidFill>
              </a:rPr>
              <a:t>(Berufsbegleitender Bachelor)</a:t>
            </a:r>
            <a:endParaRPr lang="de-DE" sz="3200" dirty="0">
              <a:solidFill>
                <a:srgbClr val="006666"/>
              </a:solidFill>
            </a:endParaRPr>
          </a:p>
          <a:p>
            <a:pPr algn="ctr"/>
            <a:endParaRPr lang="de-DE" sz="3200" dirty="0">
              <a:solidFill>
                <a:srgbClr val="006E7B"/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e-DE" sz="3200" dirty="0">
                <a:solidFill>
                  <a:srgbClr val="006E7B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Jeannette.krob@hs-kl.de</a:t>
            </a:r>
            <a:endParaRPr lang="de-DE" sz="3200" dirty="0">
              <a:solidFill>
                <a:srgbClr val="006666"/>
              </a:solidFill>
            </a:endParaRPr>
          </a:p>
          <a:p>
            <a:pPr algn="ctr"/>
            <a:r>
              <a:rPr lang="de-DE" sz="3200" dirty="0">
                <a:solidFill>
                  <a:srgbClr val="006E7B"/>
                </a:solidFill>
              </a:rPr>
              <a:t>0631- 3724 2191</a:t>
            </a:r>
          </a:p>
        </p:txBody>
      </p:sp>
    </p:spTree>
    <p:extLst>
      <p:ext uri="{BB962C8B-B14F-4D97-AF65-F5344CB8AC3E}">
        <p14:creationId xmlns:p14="http://schemas.microsoft.com/office/powerpoint/2010/main" val="22642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FC17D-7B68-4BD2-B378-1F9679714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Die Homepage der HS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6C69B4-EC28-42D2-9722-60FC97FAD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Wichtige Logins</a:t>
            </a:r>
          </a:p>
        </p:txBody>
      </p:sp>
    </p:spTree>
    <p:extLst>
      <p:ext uri="{BB962C8B-B14F-4D97-AF65-F5344CB8AC3E}">
        <p14:creationId xmlns:p14="http://schemas.microsoft.com/office/powerpoint/2010/main" val="388205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D8BFA5-4BF1-4E27-B2A9-924DDEB5F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/>
          <a:stretch/>
        </p:blipFill>
        <p:spPr>
          <a:xfrm>
            <a:off x="0" y="0"/>
            <a:ext cx="12517278" cy="71256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2836832-873D-4B19-8BD2-1CAE4B8CE18B}"/>
              </a:ext>
            </a:extLst>
          </p:cNvPr>
          <p:cNvSpPr/>
          <p:nvPr/>
        </p:nvSpPr>
        <p:spPr>
          <a:xfrm>
            <a:off x="8040216" y="404664"/>
            <a:ext cx="108012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B24D98-F1FE-41E7-819B-98E4B080A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07786"/>
            <a:ext cx="12144672" cy="620153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6F13B77-7B5D-44EA-B20C-B9C9A95FA617}"/>
              </a:ext>
            </a:extLst>
          </p:cNvPr>
          <p:cNvSpPr/>
          <p:nvPr/>
        </p:nvSpPr>
        <p:spPr>
          <a:xfrm>
            <a:off x="9264352" y="476672"/>
            <a:ext cx="288032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528EED9-DC74-46E2-B2E1-9323A98BA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FA29E1-BC4D-4AB7-9350-A09FC44B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38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956F3-EAE4-4602-A0F5-5A40C255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Dekanat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C4AD3C-66E7-4C6C-8FDC-9951AEDC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2498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r>
              <a:rPr lang="de-DE" u="sng" dirty="0"/>
              <a:t>Öffnungszeiten:</a:t>
            </a:r>
          </a:p>
          <a:p>
            <a:pPr marL="0" indent="0">
              <a:buNone/>
            </a:pPr>
            <a:r>
              <a:rPr lang="de-DE" sz="1800" dirty="0"/>
              <a:t>Mo-Do		09:00  – 12:00 Uhr (Krahl/Lehmann)</a:t>
            </a:r>
          </a:p>
          <a:p>
            <a:pPr marL="0" indent="0">
              <a:buNone/>
            </a:pPr>
            <a:r>
              <a:rPr lang="de-DE" sz="1800" dirty="0"/>
              <a:t>Fr		10:30  – 12:00 Uhr (Krahl/Lehmann)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2400" dirty="0"/>
              <a:t>Tel:		0631 – 3724 	- 2201</a:t>
            </a:r>
          </a:p>
          <a:p>
            <a:pPr marL="0" indent="0">
              <a:buNone/>
            </a:pPr>
            <a:r>
              <a:rPr lang="de-DE" sz="2400" dirty="0"/>
              <a:t>		 			- 2301</a:t>
            </a:r>
          </a:p>
          <a:p>
            <a:pPr marL="0" indent="0">
              <a:buNone/>
            </a:pPr>
            <a:r>
              <a:rPr lang="de-DE" sz="2400" dirty="0"/>
              <a:t>					- 2300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2400" dirty="0"/>
              <a:t>E-Mail:	dekanat-aing@hs-kl.de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F3E529-0B59-43D7-AEBE-EDCE3C10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Willkommen im Studium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772447-C252-41A5-9DD1-AB553A06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88D5B6-EFFE-4606-B544-BB5E8F478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23" y="2528715"/>
            <a:ext cx="1153069" cy="11530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5394755-5202-4414-9597-3BDE7F75D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70" y="3930184"/>
            <a:ext cx="921141" cy="12455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4438C9C-67BC-457B-9B53-AD09F0711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348880"/>
            <a:ext cx="933450" cy="12382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BE1C4A1-2587-45CC-8668-23F0FD902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9" y="3879450"/>
            <a:ext cx="1051560" cy="13846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95589AB-5AEE-4C5E-BD32-6CB3EC60E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71" y="3982464"/>
            <a:ext cx="1081292" cy="15044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9B3D005-82E1-40D8-A4E9-BACC6E06DB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86" y="2374525"/>
            <a:ext cx="968200" cy="1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6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B506C2-3578-4D41-8265-6B26FDCB8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 r="24510" b="691"/>
          <a:stretch/>
        </p:blipFill>
        <p:spPr>
          <a:xfrm>
            <a:off x="1505562" y="448630"/>
            <a:ext cx="9486982" cy="586069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1691CBA-EBE0-470E-89B2-9D8B0089E702}"/>
              </a:ext>
            </a:extLst>
          </p:cNvPr>
          <p:cNvSpPr/>
          <p:nvPr/>
        </p:nvSpPr>
        <p:spPr>
          <a:xfrm>
            <a:off x="7839633" y="620688"/>
            <a:ext cx="2288815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1B414CD1-6947-45DE-B303-2172B9F61A32}"/>
              </a:ext>
            </a:extLst>
          </p:cNvPr>
          <p:cNvSpPr/>
          <p:nvPr/>
        </p:nvSpPr>
        <p:spPr>
          <a:xfrm>
            <a:off x="6979021" y="579058"/>
            <a:ext cx="860612" cy="24204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6C31130-9D35-44EF-9F4A-ADD66CD6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BB399E-31C6-4D78-8C3A-A7C51479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20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08A5AE6-F5C9-4307-A947-6E29849F9161}"/>
              </a:ext>
            </a:extLst>
          </p:cNvPr>
          <p:cNvSpPr/>
          <p:nvPr/>
        </p:nvSpPr>
        <p:spPr>
          <a:xfrm>
            <a:off x="7839633" y="403628"/>
            <a:ext cx="1568735" cy="2170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6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48FFBF6-FBED-49FA-BF97-44805D9A2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8"/>
          <a:stretch/>
        </p:blipFill>
        <p:spPr>
          <a:xfrm>
            <a:off x="505131" y="2636912"/>
            <a:ext cx="11205633" cy="353079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91031AE-4AB3-4EDC-A4EE-E6548AC74169}"/>
              </a:ext>
            </a:extLst>
          </p:cNvPr>
          <p:cNvSpPr/>
          <p:nvPr/>
        </p:nvSpPr>
        <p:spPr>
          <a:xfrm>
            <a:off x="3503712" y="3354335"/>
            <a:ext cx="2160240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3A5DBCB-40CD-456A-8CFA-827AF0D22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9316" r="21470" b="66123"/>
          <a:stretch/>
        </p:blipFill>
        <p:spPr>
          <a:xfrm>
            <a:off x="517052" y="620688"/>
            <a:ext cx="11147242" cy="195940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9CFF2C3-AAAB-46BD-9E95-9E2B5210A950}"/>
              </a:ext>
            </a:extLst>
          </p:cNvPr>
          <p:cNvSpPr/>
          <p:nvPr/>
        </p:nvSpPr>
        <p:spPr>
          <a:xfrm>
            <a:off x="7869335" y="1412776"/>
            <a:ext cx="2187105" cy="938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88E6AB50-0BBB-420C-AA97-2033C8A80C17}"/>
              </a:ext>
            </a:extLst>
          </p:cNvPr>
          <p:cNvSpPr/>
          <p:nvPr/>
        </p:nvSpPr>
        <p:spPr>
          <a:xfrm>
            <a:off x="6954684" y="1628800"/>
            <a:ext cx="890347" cy="2961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955F759-9647-4B1D-A8E0-931D06F84E5E}"/>
              </a:ext>
            </a:extLst>
          </p:cNvPr>
          <p:cNvSpPr/>
          <p:nvPr/>
        </p:nvSpPr>
        <p:spPr>
          <a:xfrm>
            <a:off x="10708486" y="5563257"/>
            <a:ext cx="1002278" cy="455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1846481-FB13-416E-93DA-15E26034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25A400-88AE-4259-94C0-A78D638E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4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110007"/>
            <a:ext cx="12192000" cy="1903170"/>
          </a:xfrm>
        </p:spPr>
        <p:txBody>
          <a:bodyPr>
            <a:normAutofit fontScale="85000" lnSpcReduction="20000"/>
          </a:bodyPr>
          <a:lstStyle/>
          <a:p>
            <a:pPr mar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dirty="0">
                <a:solidFill>
                  <a:srgbClr val="000000"/>
                </a:solidFill>
                <a:latin typeface="Arial" pitchFamily="34" charset="0"/>
              </a:rPr>
              <a:t>Die </a:t>
            </a:r>
            <a:r>
              <a:rPr lang="de-DE" b="1" dirty="0">
                <a:solidFill>
                  <a:srgbClr val="32828C">
                    <a:lumMod val="75000"/>
                  </a:srgbClr>
                </a:solidFill>
                <a:latin typeface="Arial" pitchFamily="34" charset="0"/>
              </a:rPr>
              <a:t>Vorlesungspläne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</a:rPr>
              <a:t> finden Sie auf der </a:t>
            </a:r>
          </a:p>
          <a:p>
            <a:pPr mar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b="1" dirty="0">
                <a:solidFill>
                  <a:srgbClr val="91BF1E"/>
                </a:solidFill>
                <a:latin typeface="Arial" pitchFamily="34" charset="0"/>
              </a:rPr>
              <a:t>Homepage</a:t>
            </a:r>
            <a:r>
              <a:rPr lang="de-DE" b="1" dirty="0">
                <a:solidFill>
                  <a:srgbClr val="32828C">
                    <a:lumMod val="75000"/>
                  </a:srgbClr>
                </a:solidFill>
                <a:latin typeface="Arial" pitchFamily="34" charset="0"/>
              </a:rPr>
              <a:t> des Fachbereichs 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</a:rPr>
              <a:t>unter </a:t>
            </a:r>
          </a:p>
          <a:p>
            <a:pPr mar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sz="1900" b="1" dirty="0">
                <a:solidFill>
                  <a:srgbClr val="006E7B"/>
                </a:solidFill>
                <a:latin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https://www.hs-kl.de/angewandte-ingenieurwissenschaften/studierende/vorlesungsplaene</a:t>
            </a:r>
            <a:endParaRPr lang="de-DE" sz="1900" b="1" dirty="0">
              <a:solidFill>
                <a:srgbClr val="006E7B"/>
              </a:solidFill>
              <a:latin typeface="Arial" pitchFamily="34" charset="0"/>
            </a:endParaRPr>
          </a:p>
          <a:p>
            <a:pPr algn="ctr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B2E428-6127-4D7A-B307-9A3B188D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DB76B4-731B-4D1C-944C-56460C87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22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83CB547-7F71-4CEB-87C8-0C80EE0E7F93}"/>
              </a:ext>
            </a:extLst>
          </p:cNvPr>
          <p:cNvSpPr txBox="1">
            <a:spLocks/>
          </p:cNvSpPr>
          <p:nvPr/>
        </p:nvSpPr>
        <p:spPr>
          <a:xfrm>
            <a:off x="1524000" y="290980"/>
            <a:ext cx="9144000" cy="2387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bg2">
                    <a:lumMod val="25000"/>
                  </a:schemeClr>
                </a:solidFill>
                <a:latin typeface="Nunito"/>
                <a:ea typeface="+mj-ea"/>
                <a:cs typeface="+mj-cs"/>
              </a:defRPr>
            </a:lvl1pPr>
          </a:lstStyle>
          <a:p>
            <a:pPr algn="ctr"/>
            <a:r>
              <a:rPr lang="de-DE" sz="5400" dirty="0"/>
              <a:t>Wo finde ich meinen Stundenplan?</a:t>
            </a:r>
          </a:p>
          <a:p>
            <a:pPr algn="ctr"/>
            <a:endParaRPr lang="de-DE" sz="5400" dirty="0"/>
          </a:p>
          <a:p>
            <a:pPr algn="ctr"/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Vorlesungspläne</a:t>
            </a:r>
          </a:p>
          <a:p>
            <a:pPr algn="ctr"/>
            <a:endParaRPr lang="de-DE" sz="5000" dirty="0"/>
          </a:p>
        </p:txBody>
      </p:sp>
      <p:sp>
        <p:nvSpPr>
          <p:cNvPr id="2" name="Textfeld 1"/>
          <p:cNvSpPr txBox="1"/>
          <p:nvPr/>
        </p:nvSpPr>
        <p:spPr>
          <a:xfrm>
            <a:off x="3719736" y="522920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Oder in OLAT in Ihrem </a:t>
            </a:r>
            <a:r>
              <a:rPr lang="de-DE" dirty="0" err="1" smtClean="0"/>
              <a:t>Dachkurs</a:t>
            </a:r>
            <a:r>
              <a:rPr lang="de-DE" dirty="0" smtClean="0"/>
              <a:t> unter dem Punkt „Organisation und Service“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4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6" y="1093339"/>
            <a:ext cx="6552728" cy="5135238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F98DD67-948E-42B4-9411-C35928C6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D1B873-F67B-40D3-94DB-08CDF0F1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23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A585E7F-0E41-4921-9FAE-A3271D3A03B8}"/>
              </a:ext>
            </a:extLst>
          </p:cNvPr>
          <p:cNvSpPr txBox="1">
            <a:spLocks/>
          </p:cNvSpPr>
          <p:nvPr/>
        </p:nvSpPr>
        <p:spPr>
          <a:xfrm>
            <a:off x="1524000" y="29098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bg2">
                    <a:lumMod val="25000"/>
                  </a:schemeClr>
                </a:solidFill>
                <a:latin typeface="Nunito"/>
                <a:ea typeface="+mj-ea"/>
                <a:cs typeface="+mj-cs"/>
              </a:defRPr>
            </a:lvl1pPr>
          </a:lstStyle>
          <a:p>
            <a:pPr algn="ctr"/>
            <a:r>
              <a:rPr lang="de-DE" sz="5400" dirty="0"/>
              <a:t>Vorlesungspläne</a:t>
            </a:r>
            <a:endParaRPr lang="de-DE" sz="28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de-DE" sz="5000" dirty="0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CAE78F23-11D7-475D-9818-3BA1DF6E9B73}"/>
              </a:ext>
            </a:extLst>
          </p:cNvPr>
          <p:cNvSpPr/>
          <p:nvPr/>
        </p:nvSpPr>
        <p:spPr>
          <a:xfrm rot="1455775">
            <a:off x="2135560" y="5013176"/>
            <a:ext cx="1296144" cy="576064"/>
          </a:xfrm>
          <a:prstGeom prst="rightArrow">
            <a:avLst/>
          </a:prstGeom>
          <a:solidFill>
            <a:srgbClr val="91BF1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13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6" y="1112955"/>
            <a:ext cx="6552728" cy="5096006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F98DD67-948E-42B4-9411-C35928C6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D1B873-F67B-40D3-94DB-08CDF0F1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24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A585E7F-0E41-4921-9FAE-A3271D3A03B8}"/>
              </a:ext>
            </a:extLst>
          </p:cNvPr>
          <p:cNvSpPr txBox="1">
            <a:spLocks/>
          </p:cNvSpPr>
          <p:nvPr/>
        </p:nvSpPr>
        <p:spPr>
          <a:xfrm>
            <a:off x="1524000" y="29098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bg2">
                    <a:lumMod val="25000"/>
                  </a:schemeClr>
                </a:solidFill>
                <a:latin typeface="Nunito"/>
                <a:ea typeface="+mj-ea"/>
                <a:cs typeface="+mj-cs"/>
              </a:defRPr>
            </a:lvl1pPr>
          </a:lstStyle>
          <a:p>
            <a:pPr algn="ctr"/>
            <a:r>
              <a:rPr lang="de-DE" sz="5400" dirty="0"/>
              <a:t>Vorlesungspläne</a:t>
            </a:r>
            <a:endParaRPr lang="de-DE" sz="28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de-DE" sz="5000" dirty="0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CAE78F23-11D7-475D-9818-3BA1DF6E9B73}"/>
              </a:ext>
            </a:extLst>
          </p:cNvPr>
          <p:cNvSpPr/>
          <p:nvPr/>
        </p:nvSpPr>
        <p:spPr>
          <a:xfrm rot="1455775">
            <a:off x="1980650" y="4244387"/>
            <a:ext cx="1296144" cy="576064"/>
          </a:xfrm>
          <a:prstGeom prst="rightArrow">
            <a:avLst/>
          </a:prstGeom>
          <a:solidFill>
            <a:srgbClr val="91BF1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AE77F9-3BA8-4CBE-B5BF-1250CF345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5" r="52326" b="5260"/>
          <a:stretch/>
        </p:blipFill>
        <p:spPr>
          <a:xfrm>
            <a:off x="5345690" y="2364587"/>
            <a:ext cx="6249015" cy="259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753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B0767-1FBA-4735-9874-940415AC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Infos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ABAD4-4EA2-4897-996C-C7CDCDED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648" y="1825625"/>
            <a:ext cx="6336704" cy="4351338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Der Fachbereich betreibt </a:t>
            </a:r>
            <a:r>
              <a:rPr lang="de-DE" dirty="0">
                <a:solidFill>
                  <a:srgbClr val="006E7B"/>
                </a:solidFill>
              </a:rPr>
              <a:t>mehrere Mailinglisten</a:t>
            </a:r>
            <a:r>
              <a:rPr lang="de-DE" dirty="0"/>
              <a:t> zu Information der Studierenden</a:t>
            </a:r>
          </a:p>
          <a:p>
            <a:r>
              <a:rPr lang="de-DE" dirty="0">
                <a:solidFill>
                  <a:srgbClr val="006E7B"/>
                </a:solidFill>
              </a:rPr>
              <a:t>Alle Studierenden </a:t>
            </a:r>
            <a:r>
              <a:rPr lang="de-DE" dirty="0"/>
              <a:t>des Fachbereichs AING werden automatisch mit ihrer studentischen E-Mail in ihre relevanten Listen eingetragen</a:t>
            </a:r>
          </a:p>
          <a:p>
            <a:r>
              <a:rPr lang="de-DE" dirty="0">
                <a:solidFill>
                  <a:schemeClr val="accent2"/>
                </a:solidFill>
              </a:rPr>
              <a:t>PRÜFEN SIE IHRE MAILS </a:t>
            </a:r>
            <a:r>
              <a:rPr lang="de-DE" dirty="0"/>
              <a:t>regelmäßig, um keine wichtigen Informationen zu verpassen!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(Ggf. können Sie hierzu die Mails aus dem Studium auch auf Ihre private Mail umleiten.)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2537B8-D58D-4DAC-8284-B9D501C5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C60E94-68C8-487D-9527-BB18693C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25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5E1B51-B9D0-492B-BEBE-FD69C9A4A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052625"/>
            <a:ext cx="2549471" cy="169964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AE03F9-E873-4F72-9B2B-FF5C9A934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7" y="1052625"/>
            <a:ext cx="2549471" cy="16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03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B0767-1FBA-4735-9874-940415AC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Prüfungsinfo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ABAD4-4EA2-4897-996C-C7CDCDED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648" y="1825625"/>
            <a:ext cx="6336704" cy="4351338"/>
          </a:xfrm>
        </p:spPr>
        <p:txBody>
          <a:bodyPr>
            <a:normAutofit/>
          </a:bodyPr>
          <a:lstStyle/>
          <a:p>
            <a:pPr marL="0" indent="0" defTabSz="7616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100" b="1" dirty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Elektronische Prüfungsanmeldung</a:t>
            </a:r>
          </a:p>
          <a:p>
            <a:pPr marL="0" indent="0" defTabSz="7616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sz="400" dirty="0">
              <a:latin typeface="Nunito" panose="00000500000000000000" pitchFamily="2" charset="0"/>
              <a:cs typeface="Times New Roman" pitchFamily="18" charset="0"/>
            </a:endParaRPr>
          </a:p>
          <a:p>
            <a:pPr marL="182476" indent="-182476" defTabSz="7616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800" dirty="0">
                <a:latin typeface="Nunito" panose="00000500000000000000" pitchFamily="2" charset="0"/>
                <a:cs typeface="Times New Roman" pitchFamily="18" charset="0"/>
              </a:rPr>
              <a:t>Die </a:t>
            </a:r>
            <a:r>
              <a:rPr lang="de-DE" sz="1800" b="1" u="sng" dirty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Anmeldung</a:t>
            </a:r>
            <a:r>
              <a:rPr lang="de-DE" sz="1800" b="1" dirty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 zu Prüfungsleistungen </a:t>
            </a:r>
            <a:r>
              <a:rPr lang="de-DE" sz="1800" dirty="0">
                <a:latin typeface="Nunito" panose="00000500000000000000" pitchFamily="2" charset="0"/>
                <a:cs typeface="Times New Roman" pitchFamily="18" charset="0"/>
              </a:rPr>
              <a:t>(Klausuren, …) und </a:t>
            </a:r>
            <a:r>
              <a:rPr lang="de-DE" sz="1800" b="1" dirty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Studienleistungen</a:t>
            </a:r>
            <a:r>
              <a:rPr lang="de-DE" sz="1800" b="1" dirty="0">
                <a:latin typeface="Nunito" panose="00000500000000000000" pitchFamily="2" charset="0"/>
                <a:cs typeface="Times New Roman" pitchFamily="18" charset="0"/>
              </a:rPr>
              <a:t> </a:t>
            </a:r>
            <a:r>
              <a:rPr lang="de-DE" sz="1800" dirty="0">
                <a:latin typeface="Nunito" panose="00000500000000000000" pitchFamily="2" charset="0"/>
                <a:cs typeface="Times New Roman" pitchFamily="18" charset="0"/>
              </a:rPr>
              <a:t>(Laboren, Übungen, ….) erfolgt (fast immer) </a:t>
            </a:r>
            <a:r>
              <a:rPr lang="de-DE" sz="1800" b="1" u="sng" dirty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elektronisch über Das Portal. </a:t>
            </a:r>
            <a:r>
              <a:rPr lang="de-DE" sz="1800" u="sng" dirty="0">
                <a:latin typeface="Nunito" panose="00000500000000000000" pitchFamily="2" charset="0"/>
                <a:cs typeface="Times New Roman" pitchFamily="18" charset="0"/>
              </a:rPr>
              <a:t>Ausnahmen sind im Prüfungsplan vermerkt.</a:t>
            </a:r>
          </a:p>
          <a:p>
            <a:pPr marL="182476" indent="-182476" defTabSz="7616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de-DE" sz="1800" b="1" u="sng" dirty="0">
              <a:latin typeface="Nunito" panose="00000500000000000000" pitchFamily="2" charset="0"/>
              <a:cs typeface="Times New Roman" pitchFamily="18" charset="0"/>
            </a:endParaRPr>
          </a:p>
          <a:p>
            <a:pPr marL="0" indent="0" defTabSz="7616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1800" b="1" u="sng" dirty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Termine der Anmeldung im </a:t>
            </a:r>
            <a:r>
              <a:rPr lang="de-DE" sz="1800" b="1" u="sng" dirty="0" err="1" smtClean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Sommersemster</a:t>
            </a:r>
            <a:r>
              <a:rPr lang="de-DE" sz="1800" b="1" u="sng" dirty="0" smtClean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:</a:t>
            </a:r>
          </a:p>
          <a:p>
            <a:pPr marL="0" indent="0" defTabSz="7616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1800" b="1" u="sng" dirty="0" smtClean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01.04</a:t>
            </a:r>
            <a:r>
              <a:rPr lang="de-DE" sz="1800" b="1" u="sng" dirty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. bis 20.04.2021</a:t>
            </a:r>
          </a:p>
          <a:p>
            <a:pPr marL="182476" indent="-182476" defTabSz="7616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de-DE" sz="400" b="1" dirty="0">
              <a:latin typeface="Nunito" panose="00000500000000000000" pitchFamily="2" charset="0"/>
              <a:cs typeface="Times New Roman" pitchFamily="18" charset="0"/>
            </a:endParaRPr>
          </a:p>
          <a:p>
            <a:pPr marL="0" indent="0" defTabSz="7616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sz="100" dirty="0">
              <a:latin typeface="Nunito" panose="00000500000000000000" pitchFamily="2" charset="0"/>
              <a:cs typeface="Times New Roman" pitchFamily="18" charset="0"/>
            </a:endParaRPr>
          </a:p>
          <a:p>
            <a:pPr marL="180889" lvl="1" indent="0" defTabSz="7616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de-DE" sz="1800" b="1" dirty="0">
                <a:solidFill>
                  <a:schemeClr val="accent2"/>
                </a:solidFill>
                <a:latin typeface="Nunito" panose="00000500000000000000" pitchFamily="2" charset="0"/>
                <a:cs typeface="Times New Roman" pitchFamily="18" charset="0"/>
              </a:rPr>
              <a:t>Wer die Anmeldung verpasst, darf nicht mitmachen!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2537B8-D58D-4DAC-8284-B9D501C5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C60E94-68C8-487D-9527-BB18693C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26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AB81D17-0432-4EF6-80DB-67E77611B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6" y="951239"/>
            <a:ext cx="1902417" cy="190241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FF406A2-CB04-4A32-A55B-F257B796F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79" y="951239"/>
            <a:ext cx="1902417" cy="19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B0767-1FBA-4735-9874-940415AC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Ratschläge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ABAD4-4EA2-4897-996C-C7CDCDED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648" y="1412776"/>
            <a:ext cx="6336704" cy="4351338"/>
          </a:xfrm>
        </p:spPr>
        <p:txBody>
          <a:bodyPr>
            <a:normAutofit fontScale="85000" lnSpcReduction="10000"/>
          </a:bodyPr>
          <a:lstStyle/>
          <a:p>
            <a:pPr marL="0" indent="0" defTabSz="76164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de-DE" sz="3200" b="1" dirty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Wichtige Hinweise</a:t>
            </a:r>
          </a:p>
          <a:p>
            <a:pPr marL="0" indent="0" defTabSz="76164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de-DE" sz="400" b="1" dirty="0">
              <a:solidFill>
                <a:srgbClr val="000000"/>
              </a:solidFill>
              <a:latin typeface="Nunito" panose="00000500000000000000" pitchFamily="2" charset="0"/>
              <a:cs typeface="Times New Roman" pitchFamily="18" charset="0"/>
            </a:endParaRPr>
          </a:p>
          <a:p>
            <a:pPr marL="182476" indent="-182476" defTabSz="76164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de-DE" sz="2400" dirty="0">
                <a:latin typeface="Nunito" panose="00000500000000000000" pitchFamily="2" charset="0"/>
                <a:cs typeface="Times New Roman" pitchFamily="18" charset="0"/>
              </a:rPr>
              <a:t>Beachten Sie </a:t>
            </a:r>
            <a:r>
              <a:rPr lang="de-DE" sz="2400" b="1" u="sng" dirty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Termine</a:t>
            </a:r>
            <a:r>
              <a:rPr lang="de-DE" sz="2400" dirty="0">
                <a:latin typeface="Nunito" panose="00000500000000000000" pitchFamily="2" charset="0"/>
                <a:cs typeface="Times New Roman" pitchFamily="18" charset="0"/>
              </a:rPr>
              <a:t>!</a:t>
            </a:r>
          </a:p>
          <a:p>
            <a:pPr marL="182476" indent="-182476" defTabSz="76164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de-DE" sz="2400" dirty="0">
                <a:latin typeface="Nunito" panose="00000500000000000000" pitchFamily="2" charset="0"/>
              </a:rPr>
              <a:t>Beachten Sie </a:t>
            </a:r>
            <a:r>
              <a:rPr lang="de-DE" sz="2400" b="1" u="sng" dirty="0">
                <a:solidFill>
                  <a:srgbClr val="006E7B"/>
                </a:solidFill>
                <a:latin typeface="Nunito" panose="00000500000000000000" pitchFamily="2" charset="0"/>
              </a:rPr>
              <a:t>Aushänge und </a:t>
            </a:r>
            <a:r>
              <a:rPr lang="de-DE" sz="2400" b="1" u="sng" dirty="0" smtClean="0">
                <a:solidFill>
                  <a:srgbClr val="006E7B"/>
                </a:solidFill>
                <a:latin typeface="Nunito" panose="00000500000000000000" pitchFamily="2" charset="0"/>
              </a:rPr>
              <a:t>Mitteilungen</a:t>
            </a:r>
            <a:br>
              <a:rPr lang="de-DE" sz="2400" b="1" u="sng" dirty="0" smtClean="0">
                <a:solidFill>
                  <a:srgbClr val="006E7B"/>
                </a:solidFill>
                <a:latin typeface="Nunito" panose="00000500000000000000" pitchFamily="2" charset="0"/>
              </a:rPr>
            </a:br>
            <a:r>
              <a:rPr lang="de-DE" sz="2400" dirty="0" smtClean="0">
                <a:latin typeface="Nunito" panose="00000500000000000000" pitchFamily="2" charset="0"/>
              </a:rPr>
              <a:t>der </a:t>
            </a:r>
            <a:r>
              <a:rPr lang="de-DE" sz="2400" dirty="0">
                <a:latin typeface="Nunito" panose="00000500000000000000" pitchFamily="2" charset="0"/>
              </a:rPr>
              <a:t>Dozenten!</a:t>
            </a:r>
            <a:endParaRPr lang="de-DE" sz="2400" dirty="0">
              <a:latin typeface="Nunito" panose="00000500000000000000" pitchFamily="2" charset="0"/>
              <a:cs typeface="Times New Roman" pitchFamily="18" charset="0"/>
            </a:endParaRPr>
          </a:p>
          <a:p>
            <a:pPr marL="182476" indent="-182476" defTabSz="76164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endParaRPr lang="de-DE" sz="400" dirty="0">
              <a:latin typeface="Nunito" panose="00000500000000000000" pitchFamily="2" charset="0"/>
              <a:cs typeface="Times New Roman" pitchFamily="18" charset="0"/>
            </a:endParaRPr>
          </a:p>
          <a:p>
            <a:pPr marL="182476" indent="-182476" defTabSz="76164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de-DE" sz="2400" dirty="0">
                <a:latin typeface="Nunito" panose="00000500000000000000" pitchFamily="2" charset="0"/>
                <a:cs typeface="Times New Roman" pitchFamily="18" charset="0"/>
              </a:rPr>
              <a:t>Lassen Sie sich in Zweifelsfällen von </a:t>
            </a:r>
            <a:r>
              <a:rPr lang="de-DE" sz="2400" b="1" u="sng" dirty="0">
                <a:solidFill>
                  <a:srgbClr val="006E7B"/>
                </a:solidFill>
                <a:latin typeface="Nunito" panose="00000500000000000000" pitchFamily="2" charset="0"/>
                <a:cs typeface="Times New Roman" pitchFamily="18" charset="0"/>
              </a:rPr>
              <a:t>Fachleuten</a:t>
            </a:r>
            <a:r>
              <a:rPr lang="de-DE" sz="2400" dirty="0">
                <a:latin typeface="Nunito" panose="00000500000000000000" pitchFamily="2" charset="0"/>
                <a:cs typeface="Times New Roman" pitchFamily="18" charset="0"/>
              </a:rPr>
              <a:t> beraten!</a:t>
            </a:r>
          </a:p>
          <a:p>
            <a:pPr marL="182476" indent="-182476" defTabSz="76164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endParaRPr lang="de-DE" sz="400" dirty="0">
              <a:latin typeface="Nunito" panose="00000500000000000000" pitchFamily="2" charset="0"/>
            </a:endParaRPr>
          </a:p>
          <a:p>
            <a:pPr marL="182476" indent="-182476" defTabSz="76164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endParaRPr lang="de-DE" sz="400" dirty="0">
              <a:latin typeface="Nunito" panose="00000500000000000000" pitchFamily="2" charset="0"/>
            </a:endParaRPr>
          </a:p>
          <a:p>
            <a:pPr marL="182476" indent="-182476" defTabSz="76164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de-DE" sz="2400" dirty="0">
                <a:latin typeface="Nunito" panose="00000500000000000000" pitchFamily="2" charset="0"/>
              </a:rPr>
              <a:t>Nutzen Sie das Angebot der </a:t>
            </a:r>
            <a:r>
              <a:rPr lang="de-DE" sz="2400" b="1" u="sng" dirty="0">
                <a:solidFill>
                  <a:srgbClr val="006E7B"/>
                </a:solidFill>
                <a:latin typeface="Nunito" panose="00000500000000000000" pitchFamily="2" charset="0"/>
              </a:rPr>
              <a:t>Sprechstunden</a:t>
            </a:r>
            <a:r>
              <a:rPr lang="de-DE" sz="2400" dirty="0">
                <a:latin typeface="Nunito" panose="00000500000000000000" pitchFamily="2" charset="0"/>
              </a:rPr>
              <a:t>, falls Sie unsicher </a:t>
            </a:r>
            <a:r>
              <a:rPr lang="de-DE" sz="2400" dirty="0" smtClean="0">
                <a:latin typeface="Nunito" panose="00000500000000000000" pitchFamily="2" charset="0"/>
              </a:rPr>
              <a:t>sind – oder melden Sie sich bei Frau Würkner! Wir können nur helfen, wenn Sie fragen!</a:t>
            </a:r>
            <a:endParaRPr lang="de-DE" sz="2400" dirty="0">
              <a:latin typeface="Nunito" panose="00000500000000000000" pitchFamily="2" charset="0"/>
              <a:cs typeface="Times New Roman" pitchFamily="18" charset="0"/>
            </a:endParaRPr>
          </a:p>
          <a:p>
            <a:pPr marL="0" indent="0" defTabSz="7616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sz="2400" dirty="0">
              <a:solidFill>
                <a:srgbClr val="000000"/>
              </a:solidFill>
              <a:latin typeface="Nunito" panose="00000500000000000000" pitchFamily="2" charset="0"/>
              <a:cs typeface="Times New Roman" pitchFamily="18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2537B8-D58D-4DAC-8284-B9D501C5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C60E94-68C8-487D-9527-BB18693C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27</a:t>
            </a:fld>
            <a:endParaRPr lang="de-DE"/>
          </a:p>
        </p:txBody>
      </p:sp>
      <p:pic>
        <p:nvPicPr>
          <p:cNvPr id="11" name="Picture 2" descr="http://karriere-nt.no/Nyheter/PublishingImages/Studere.png">
            <a:extLst>
              <a:ext uri="{FF2B5EF4-FFF2-40B4-BE49-F238E27FC236}">
                <a16:creationId xmlns:a16="http://schemas.microsoft.com/office/drawing/2014/main" id="{869219B5-6B09-40A5-8735-C06BA6684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6" y="1027906"/>
            <a:ext cx="2397373" cy="19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F9536F3-32D0-439F-9833-99463DDB4E8F}"/>
              </a:ext>
            </a:extLst>
          </p:cNvPr>
          <p:cNvGrpSpPr/>
          <p:nvPr/>
        </p:nvGrpSpPr>
        <p:grpSpPr>
          <a:xfrm>
            <a:off x="8976320" y="989375"/>
            <a:ext cx="2853951" cy="1880668"/>
            <a:chOff x="4144099" y="3284624"/>
            <a:chExt cx="3026675" cy="2069891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E398398A-0704-4B56-8AD9-885BC5A5A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099" y="3291571"/>
              <a:ext cx="1490597" cy="20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270AE038-5553-48C9-A600-9391FBA23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082" y="3284624"/>
              <a:ext cx="1535692" cy="206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9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B0767-1FBA-4735-9874-940415AC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Essen und Trinken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ABAD4-4EA2-4897-996C-C7CDCDED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648" y="1825625"/>
            <a:ext cx="6336704" cy="4351338"/>
          </a:xfrm>
        </p:spPr>
        <p:txBody>
          <a:bodyPr>
            <a:normAutofit/>
          </a:bodyPr>
          <a:lstStyle/>
          <a:p>
            <a:pPr marL="0" indent="0" algn="ctr" defTabSz="7616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dirty="0">
                <a:solidFill>
                  <a:srgbClr val="006E7B"/>
                </a:solidFill>
                <a:latin typeface="Arial" pitchFamily="34" charset="0"/>
                <a:cs typeface="Times New Roman" pitchFamily="18" charset="0"/>
              </a:rPr>
              <a:t>Mensa Campus Kammgarn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2537B8-D58D-4DAC-8284-B9D501C5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C60E94-68C8-487D-9527-BB18693C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28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54D92B5-933C-435A-BA3D-7BF2B6FD1295}"/>
              </a:ext>
            </a:extLst>
          </p:cNvPr>
          <p:cNvGrpSpPr/>
          <p:nvPr/>
        </p:nvGrpSpPr>
        <p:grpSpPr>
          <a:xfrm>
            <a:off x="2489440" y="2780928"/>
            <a:ext cx="7213121" cy="3312934"/>
            <a:chOff x="2625632" y="2780928"/>
            <a:chExt cx="7213121" cy="3312934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F834309-E8F5-4724-A10B-4021C47365A7}"/>
                </a:ext>
              </a:extLst>
            </p:cNvPr>
            <p:cNvSpPr/>
            <p:nvPr/>
          </p:nvSpPr>
          <p:spPr>
            <a:xfrm>
              <a:off x="2625632" y="2780929"/>
              <a:ext cx="3470147" cy="22528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F465369D-DE00-4174-9D81-83FED99BD5F5}"/>
                </a:ext>
              </a:extLst>
            </p:cNvPr>
            <p:cNvSpPr/>
            <p:nvPr/>
          </p:nvSpPr>
          <p:spPr>
            <a:xfrm>
              <a:off x="6468046" y="2780928"/>
              <a:ext cx="3370707" cy="22505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E72632B6-2DBF-40C8-AE33-267753C1B8B2}"/>
                </a:ext>
              </a:extLst>
            </p:cNvPr>
            <p:cNvSpPr/>
            <p:nvPr/>
          </p:nvSpPr>
          <p:spPr>
            <a:xfrm>
              <a:off x="5591944" y="5225182"/>
              <a:ext cx="1514475" cy="868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45859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B0767-1FBA-4735-9874-940415AC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Autoload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ABAD4-4EA2-4897-996C-C7CDCDEDEA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9525" marR="679133">
              <a:lnSpc>
                <a:spcPct val="120000"/>
              </a:lnSpc>
            </a:pPr>
            <a:r>
              <a:rPr lang="de-DE" dirty="0">
                <a:latin typeface="Arial"/>
              </a:rPr>
              <a:t>An der Mensa- und Cafeteria-Kasse bargeldlos die Chipkarte aufwerten</a:t>
            </a:r>
          </a:p>
          <a:p>
            <a:pPr marL="9525">
              <a:lnSpc>
                <a:spcPct val="120000"/>
              </a:lnSpc>
              <a:spcBef>
                <a:spcPts val="1106"/>
              </a:spcBef>
            </a:pPr>
            <a:r>
              <a:rPr lang="de-DE" dirty="0">
                <a:latin typeface="Arial"/>
              </a:rPr>
              <a:t>zunächst an der Kasse registrieren lassen</a:t>
            </a:r>
          </a:p>
          <a:p>
            <a:pPr marL="9525">
              <a:lnSpc>
                <a:spcPct val="120000"/>
              </a:lnSpc>
              <a:spcBef>
                <a:spcPts val="1114"/>
              </a:spcBef>
            </a:pPr>
            <a:r>
              <a:rPr lang="de-DE" dirty="0">
                <a:latin typeface="Arial"/>
              </a:rPr>
              <a:t>keine Zeit verschwenden am Aufwerter</a:t>
            </a:r>
          </a:p>
          <a:p>
            <a:pPr marL="9525">
              <a:lnSpc>
                <a:spcPct val="120000"/>
              </a:lnSpc>
              <a:spcBef>
                <a:spcPts val="1106"/>
              </a:spcBef>
            </a:pPr>
            <a:r>
              <a:rPr lang="de-DE" dirty="0">
                <a:latin typeface="Arial"/>
              </a:rPr>
              <a:t>kein Bargeld mehr nötig</a:t>
            </a:r>
          </a:p>
          <a:p>
            <a:pPr marL="9525">
              <a:lnSpc>
                <a:spcPct val="120000"/>
              </a:lnSpc>
              <a:spcBef>
                <a:spcPts val="1106"/>
              </a:spcBef>
            </a:pPr>
            <a:r>
              <a:rPr lang="de-DE" dirty="0">
                <a:latin typeface="Arial"/>
              </a:rPr>
              <a:t>Kosten entstehen nur bei einer</a:t>
            </a:r>
          </a:p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de-DE" dirty="0">
                <a:latin typeface="Arial"/>
              </a:rPr>
              <a:t>Rücklastschrift mangels Deckung</a:t>
            </a:r>
          </a:p>
          <a:p>
            <a:pPr marL="9525" marR="679133">
              <a:lnSpc>
                <a:spcPct val="120100"/>
              </a:lnSpc>
            </a:pPr>
            <a:endParaRPr lang="de-DE" sz="2400" dirty="0">
              <a:solidFill>
                <a:srgbClr val="006E7B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887BA23-61D2-4FD7-A76A-D75F16519F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>
                <a:latin typeface="Arial"/>
              </a:rPr>
              <a:t>S</a:t>
            </a:r>
            <a:r>
              <a:rPr lang="de-DE" spc="-8" dirty="0">
                <a:latin typeface="Arial"/>
              </a:rPr>
              <a:t>E</a:t>
            </a:r>
            <a:r>
              <a:rPr lang="de-DE" spc="-113" dirty="0">
                <a:latin typeface="Arial"/>
              </a:rPr>
              <a:t>P</a:t>
            </a:r>
            <a:r>
              <a:rPr lang="de-DE" spc="-4" dirty="0">
                <a:latin typeface="Arial"/>
              </a:rPr>
              <a:t>A</a:t>
            </a:r>
            <a:r>
              <a:rPr lang="de-DE" dirty="0">
                <a:latin typeface="Arial"/>
              </a:rPr>
              <a:t>-La</a:t>
            </a:r>
            <a:r>
              <a:rPr lang="de-DE" spc="4" dirty="0">
                <a:latin typeface="Arial"/>
              </a:rPr>
              <a:t>s</a:t>
            </a:r>
            <a:r>
              <a:rPr lang="de-DE" dirty="0">
                <a:latin typeface="Arial"/>
              </a:rPr>
              <a:t>tschrif</a:t>
            </a:r>
            <a:r>
              <a:rPr lang="de-DE" spc="-11" dirty="0">
                <a:latin typeface="Arial"/>
              </a:rPr>
              <a:t>t</a:t>
            </a:r>
            <a:r>
              <a:rPr lang="de-DE" dirty="0">
                <a:latin typeface="Arial"/>
              </a:rPr>
              <a:t>m</a:t>
            </a:r>
            <a:r>
              <a:rPr lang="de-DE" spc="-11" dirty="0">
                <a:latin typeface="Arial"/>
              </a:rPr>
              <a:t>a</a:t>
            </a:r>
            <a:r>
              <a:rPr lang="de-DE" dirty="0">
                <a:latin typeface="Arial"/>
              </a:rPr>
              <a:t>nd</a:t>
            </a:r>
            <a:r>
              <a:rPr lang="de-DE" spc="-8" dirty="0">
                <a:latin typeface="Arial"/>
              </a:rPr>
              <a:t>a</a:t>
            </a:r>
            <a:r>
              <a:rPr lang="de-DE" dirty="0">
                <a:latin typeface="Arial"/>
              </a:rPr>
              <a:t>t</a:t>
            </a:r>
          </a:p>
          <a:p>
            <a:pPr marL="923925" marR="403860" lvl="1" indent="-457200">
              <a:lnSpc>
                <a:spcPct val="120000"/>
              </a:lnSpc>
              <a:spcBef>
                <a:spcPts val="750"/>
              </a:spcBef>
              <a:tabLst>
                <a:tab pos="180975" algn="l"/>
              </a:tabLst>
            </a:pPr>
            <a:r>
              <a:rPr lang="de-DE" dirty="0">
                <a:latin typeface="Arial"/>
              </a:rPr>
              <a:t>die</a:t>
            </a:r>
            <a:r>
              <a:rPr lang="de-DE" spc="-30" dirty="0">
                <a:latin typeface="Arial"/>
              </a:rPr>
              <a:t> </a:t>
            </a:r>
            <a:r>
              <a:rPr lang="de-DE" spc="-165" dirty="0">
                <a:latin typeface="Arial"/>
              </a:rPr>
              <a:t>T</a:t>
            </a:r>
            <a:r>
              <a:rPr lang="de-DE" dirty="0">
                <a:latin typeface="Arial"/>
              </a:rPr>
              <a:t>eilnahme</a:t>
            </a:r>
            <a:r>
              <a:rPr lang="de-DE" spc="-19" dirty="0">
                <a:latin typeface="Arial"/>
              </a:rPr>
              <a:t> </a:t>
            </a:r>
            <a:r>
              <a:rPr lang="de-DE" dirty="0">
                <a:latin typeface="Arial"/>
              </a:rPr>
              <a:t>ist </a:t>
            </a:r>
            <a:r>
              <a:rPr lang="de-DE" spc="-8" dirty="0">
                <a:latin typeface="Arial"/>
              </a:rPr>
              <a:t>f</a:t>
            </a:r>
            <a:r>
              <a:rPr lang="de-DE" dirty="0">
                <a:latin typeface="Arial"/>
              </a:rPr>
              <a:t>reiwillig und</a:t>
            </a:r>
            <a:r>
              <a:rPr lang="de-DE" spc="-11" dirty="0">
                <a:latin typeface="Arial"/>
              </a:rPr>
              <a:t> </a:t>
            </a:r>
            <a:r>
              <a:rPr lang="de-DE" dirty="0">
                <a:latin typeface="Arial"/>
              </a:rPr>
              <a:t>k</a:t>
            </a:r>
            <a:r>
              <a:rPr lang="de-DE" spc="4" dirty="0">
                <a:latin typeface="Arial"/>
              </a:rPr>
              <a:t>a</a:t>
            </a:r>
            <a:r>
              <a:rPr lang="de-DE" dirty="0">
                <a:latin typeface="Arial"/>
              </a:rPr>
              <a:t>nn jede</a:t>
            </a:r>
            <a:r>
              <a:rPr lang="de-DE" spc="4" dirty="0">
                <a:latin typeface="Arial"/>
              </a:rPr>
              <a:t>r</a:t>
            </a:r>
            <a:r>
              <a:rPr lang="de-DE" dirty="0">
                <a:latin typeface="Arial"/>
              </a:rPr>
              <a:t>z</a:t>
            </a:r>
            <a:r>
              <a:rPr lang="de-DE" spc="4" dirty="0">
                <a:latin typeface="Arial"/>
              </a:rPr>
              <a:t>e</a:t>
            </a:r>
            <a:r>
              <a:rPr lang="de-DE" dirty="0">
                <a:latin typeface="Arial"/>
              </a:rPr>
              <a:t>it</a:t>
            </a:r>
            <a:r>
              <a:rPr lang="de-DE" spc="-26" dirty="0">
                <a:latin typeface="Arial"/>
              </a:rPr>
              <a:t> </a:t>
            </a:r>
            <a:r>
              <a:rPr lang="de-DE" dirty="0">
                <a:latin typeface="Arial"/>
              </a:rPr>
              <a:t>wid</a:t>
            </a:r>
            <a:r>
              <a:rPr lang="de-DE" spc="4" dirty="0">
                <a:latin typeface="Arial"/>
              </a:rPr>
              <a:t>e</a:t>
            </a:r>
            <a:r>
              <a:rPr lang="de-DE" dirty="0">
                <a:latin typeface="Arial"/>
              </a:rPr>
              <a:t>r</a:t>
            </a:r>
            <a:r>
              <a:rPr lang="de-DE" spc="4" dirty="0">
                <a:latin typeface="Arial"/>
              </a:rPr>
              <a:t>r</a:t>
            </a:r>
            <a:r>
              <a:rPr lang="de-DE" dirty="0">
                <a:latin typeface="Arial"/>
              </a:rPr>
              <a:t>ufen</a:t>
            </a:r>
            <a:r>
              <a:rPr lang="de-DE" spc="-30" dirty="0">
                <a:latin typeface="Arial"/>
              </a:rPr>
              <a:t> </a:t>
            </a:r>
            <a:r>
              <a:rPr lang="de-DE" dirty="0">
                <a:latin typeface="Arial"/>
              </a:rPr>
              <a:t>werden</a:t>
            </a:r>
          </a:p>
          <a:p>
            <a:pPr marL="923925" marR="3810" lvl="1" indent="-457200">
              <a:lnSpc>
                <a:spcPct val="120000"/>
              </a:lnSpc>
              <a:spcBef>
                <a:spcPts val="754"/>
              </a:spcBef>
              <a:tabLst>
                <a:tab pos="180975" algn="l"/>
              </a:tabLst>
            </a:pPr>
            <a:r>
              <a:rPr lang="de-DE" dirty="0">
                <a:latin typeface="Arial"/>
              </a:rPr>
              <a:t>das</a:t>
            </a:r>
            <a:r>
              <a:rPr lang="de-DE" spc="-11" dirty="0">
                <a:latin typeface="Arial"/>
              </a:rPr>
              <a:t> </a:t>
            </a:r>
            <a:r>
              <a:rPr lang="de-DE" spc="-8" dirty="0">
                <a:latin typeface="Arial"/>
              </a:rPr>
              <a:t>K</a:t>
            </a:r>
            <a:r>
              <a:rPr lang="de-DE" dirty="0">
                <a:latin typeface="Arial"/>
              </a:rPr>
              <a:t>artenguthab</a:t>
            </a:r>
            <a:r>
              <a:rPr lang="de-DE" spc="-15" dirty="0">
                <a:latin typeface="Arial"/>
              </a:rPr>
              <a:t>e</a:t>
            </a:r>
            <a:r>
              <a:rPr lang="de-DE" dirty="0">
                <a:latin typeface="Arial"/>
              </a:rPr>
              <a:t>n</a:t>
            </a:r>
            <a:r>
              <a:rPr lang="de-DE" spc="-34" dirty="0">
                <a:latin typeface="Arial"/>
              </a:rPr>
              <a:t> </a:t>
            </a:r>
            <a:r>
              <a:rPr lang="de-DE" dirty="0">
                <a:latin typeface="Arial"/>
              </a:rPr>
              <a:t>kann</a:t>
            </a:r>
            <a:r>
              <a:rPr lang="de-DE" spc="-19" dirty="0">
                <a:latin typeface="Arial"/>
              </a:rPr>
              <a:t> </a:t>
            </a:r>
            <a:r>
              <a:rPr lang="de-DE" dirty="0">
                <a:latin typeface="Arial"/>
              </a:rPr>
              <a:t>frühestens</a:t>
            </a:r>
            <a:r>
              <a:rPr lang="de-DE" spc="-38" dirty="0">
                <a:latin typeface="Arial"/>
              </a:rPr>
              <a:t> </a:t>
            </a:r>
            <a:r>
              <a:rPr lang="de-DE" dirty="0">
                <a:latin typeface="Arial"/>
              </a:rPr>
              <a:t>48 S</a:t>
            </a:r>
            <a:r>
              <a:rPr lang="de-DE" spc="-8" dirty="0">
                <a:latin typeface="Arial"/>
              </a:rPr>
              <a:t>t</a:t>
            </a:r>
            <a:r>
              <a:rPr lang="de-DE" dirty="0">
                <a:latin typeface="Arial"/>
              </a:rPr>
              <a:t>und</a:t>
            </a:r>
            <a:r>
              <a:rPr lang="de-DE" spc="4" dirty="0">
                <a:latin typeface="Arial"/>
              </a:rPr>
              <a:t>e</a:t>
            </a:r>
            <a:r>
              <a:rPr lang="de-DE" dirty="0">
                <a:latin typeface="Arial"/>
              </a:rPr>
              <a:t>n</a:t>
            </a:r>
            <a:r>
              <a:rPr lang="de-DE" spc="-11" dirty="0">
                <a:latin typeface="Arial"/>
              </a:rPr>
              <a:t> </a:t>
            </a:r>
            <a:r>
              <a:rPr lang="de-DE" dirty="0">
                <a:latin typeface="Arial"/>
              </a:rPr>
              <a:t>na</a:t>
            </a:r>
            <a:r>
              <a:rPr lang="de-DE" spc="4" dirty="0">
                <a:latin typeface="Arial"/>
              </a:rPr>
              <a:t>c</a:t>
            </a:r>
            <a:r>
              <a:rPr lang="de-DE" dirty="0">
                <a:latin typeface="Arial"/>
              </a:rPr>
              <a:t>h</a:t>
            </a:r>
            <a:r>
              <a:rPr lang="de-DE" spc="-105" dirty="0">
                <a:latin typeface="Arial"/>
              </a:rPr>
              <a:t> </a:t>
            </a:r>
            <a:r>
              <a:rPr lang="de-DE" dirty="0">
                <a:latin typeface="Arial"/>
              </a:rPr>
              <a:t>Au</a:t>
            </a:r>
            <a:r>
              <a:rPr lang="de-DE" spc="-8" dirty="0">
                <a:latin typeface="Arial"/>
              </a:rPr>
              <a:t>f</a:t>
            </a:r>
            <a:r>
              <a:rPr lang="de-DE" dirty="0">
                <a:latin typeface="Arial"/>
              </a:rPr>
              <a:t>wertung</a:t>
            </a:r>
            <a:r>
              <a:rPr lang="de-DE" spc="-26" dirty="0">
                <a:latin typeface="Arial"/>
              </a:rPr>
              <a:t> </a:t>
            </a:r>
            <a:r>
              <a:rPr lang="de-DE" dirty="0">
                <a:latin typeface="Arial"/>
              </a:rPr>
              <a:t>au</a:t>
            </a:r>
            <a:r>
              <a:rPr lang="de-DE" spc="4" dirty="0">
                <a:latin typeface="Arial"/>
              </a:rPr>
              <a:t>s</a:t>
            </a:r>
            <a:r>
              <a:rPr lang="de-DE" dirty="0">
                <a:latin typeface="Arial"/>
              </a:rPr>
              <a:t>be</a:t>
            </a:r>
            <a:r>
              <a:rPr lang="de-DE" spc="4" dirty="0">
                <a:latin typeface="Arial"/>
              </a:rPr>
              <a:t>z</a:t>
            </a:r>
            <a:r>
              <a:rPr lang="de-DE" dirty="0">
                <a:latin typeface="Arial"/>
              </a:rPr>
              <a:t>ahlt werden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2537B8-D58D-4DAC-8284-B9D501C5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C60E94-68C8-487D-9527-BB18693C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29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D5CCD11-0205-4268-84AE-1014CD154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4001294"/>
            <a:ext cx="2857143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0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956F3-EAE4-4602-A0F5-5A40C255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Dekanat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C4AD3C-66E7-4C6C-8FDC-9951AEDC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778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Dekan		Prof. Dr. Reiner</a:t>
            </a:r>
          </a:p>
          <a:p>
            <a:pPr marL="0" indent="0">
              <a:buNone/>
            </a:pPr>
            <a:r>
              <a:rPr lang="de-DE" dirty="0"/>
              <a:t>Prodekan		Prof. Dr. </a:t>
            </a:r>
            <a:r>
              <a:rPr lang="de-DE" dirty="0" err="1"/>
              <a:t>Glöser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Dekanat		Frau Kindopp</a:t>
            </a:r>
          </a:p>
          <a:p>
            <a:pPr marL="0" indent="0">
              <a:buNone/>
            </a:pPr>
            <a:r>
              <a:rPr lang="de-DE" dirty="0"/>
              <a:t>			Frau Krahl</a:t>
            </a:r>
          </a:p>
          <a:p>
            <a:pPr marL="0" indent="0">
              <a:buNone/>
            </a:pPr>
            <a:r>
              <a:rPr lang="de-DE" dirty="0"/>
              <a:t>			Frau Lehmann</a:t>
            </a:r>
          </a:p>
          <a:p>
            <a:pPr marL="0" indent="0">
              <a:buNone/>
            </a:pPr>
            <a:r>
              <a:rPr lang="de-DE" dirty="0"/>
              <a:t>			Frau Würkner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F3E529-0B59-43D7-AEBE-EDCE3C10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772447-C252-41A5-9DD1-AB553A06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88D5B6-EFFE-4606-B544-BB5E8F478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23" y="2528715"/>
            <a:ext cx="1153069" cy="11530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5394755-5202-4414-9597-3BDE7F75D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70" y="3930184"/>
            <a:ext cx="921141" cy="12455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4438C9C-67BC-457B-9B53-AD09F0711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348880"/>
            <a:ext cx="933450" cy="12382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BE1C4A1-2587-45CC-8668-23F0FD902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9" y="3879450"/>
            <a:ext cx="1051560" cy="13846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95589AB-5AEE-4C5E-BD32-6CB3EC60E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71" y="3982464"/>
            <a:ext cx="1081292" cy="15044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9B3D005-82E1-40D8-A4E9-BACC6E06DB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86" y="2374525"/>
            <a:ext cx="968200" cy="1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8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28F9F-A9B2-4391-BFAB-089DDCEE30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 Spaß im Studium!</a:t>
            </a:r>
          </a:p>
        </p:txBody>
      </p:sp>
    </p:spTree>
    <p:extLst>
      <p:ext uri="{BB962C8B-B14F-4D97-AF65-F5344CB8AC3E}">
        <p14:creationId xmlns:p14="http://schemas.microsoft.com/office/powerpoint/2010/main" val="4099068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BEF4E-43AF-4586-B8A0-6083C8D9E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OpenOLAT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6C26FC-43CC-41FF-B533-856F51CB4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Das Lernmanagementsystem der Hochschule Kaiserslautern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5835A7-63C9-4C6C-9FD5-9F9090CE0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16280" y="476672"/>
            <a:ext cx="2943376" cy="18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39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BEF4E-43AF-4586-B8A0-6083C8D9E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5536"/>
            <a:ext cx="9144000" cy="2387600"/>
          </a:xfrm>
        </p:spPr>
        <p:txBody>
          <a:bodyPr>
            <a:normAutofit/>
          </a:bodyPr>
          <a:lstStyle/>
          <a:p>
            <a:r>
              <a:rPr lang="de-DE" dirty="0"/>
              <a:t>Das Referat Digitales &amp; Medien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6C26FC-43CC-41FF-B533-856F51CB4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5144"/>
            <a:ext cx="9144000" cy="151216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- Digitale Infrastruktur - </a:t>
            </a:r>
          </a:p>
          <a:p>
            <a:pPr marL="342900" indent="-342900">
              <a:buFontTx/>
              <a:buChar char="-"/>
            </a:pPr>
            <a:endParaRPr lang="de-DE" dirty="0"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dirty="0">
                <a:solidFill>
                  <a:srgbClr val="006E7B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rnll@hs-kl.de</a:t>
            </a:r>
            <a:endParaRPr lang="de-DE" dirty="0">
              <a:solidFill>
                <a:srgbClr val="006E7B"/>
              </a:solidFill>
            </a:endParaRPr>
          </a:p>
          <a:p>
            <a:r>
              <a:rPr lang="de-DE" dirty="0">
                <a:solidFill>
                  <a:srgbClr val="006E7B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https://rnll.hs-kl.de/support</a:t>
            </a:r>
            <a:endParaRPr lang="de-DE" dirty="0">
              <a:solidFill>
                <a:srgbClr val="006E7B"/>
              </a:solidFill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5835A7-63C9-4C6C-9FD5-9F9090CE0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16280" y="476672"/>
            <a:ext cx="2943376" cy="18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2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3A330-DA87-40CD-AE9C-5A3B96ADA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18840"/>
            <a:ext cx="9144000" cy="2387600"/>
          </a:xfrm>
        </p:spPr>
        <p:txBody>
          <a:bodyPr/>
          <a:lstStyle/>
          <a:p>
            <a:r>
              <a:rPr lang="de-DE" dirty="0"/>
              <a:t>Der Studiengangsleiter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7D7569-6539-4C3B-A945-0A9359036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01630"/>
            <a:ext cx="9144000" cy="1655762"/>
          </a:xfrm>
        </p:spPr>
        <p:txBody>
          <a:bodyPr/>
          <a:lstStyle/>
          <a:p>
            <a:r>
              <a:rPr lang="de-DE" dirty="0">
                <a:solidFill>
                  <a:srgbClr val="006E7B"/>
                </a:solidFill>
                <a:latin typeface="Arial" pitchFamily="34" charset="0"/>
              </a:rPr>
              <a:t>Prof. Dr. Peter Starke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EBEA61-3717-486E-AE12-912C1CF2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96EA6C-4E82-4269-BF9F-222AA870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E75278-3B7A-4752-A43D-3E56FB52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92" y="1713411"/>
            <a:ext cx="2846451" cy="28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1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EBEA61-3717-486E-AE12-912C1CF2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96EA6C-4E82-4269-BF9F-222AA870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9" name="Inhaltsplatzhalter 4">
            <a:extLst>
              <a:ext uri="{FF2B5EF4-FFF2-40B4-BE49-F238E27FC236}">
                <a16:creationId xmlns:a16="http://schemas.microsoft.com/office/drawing/2014/main" id="{10FEB87A-5FEE-4DFC-9E7C-E02BB4D74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839496"/>
              </p:ext>
            </p:extLst>
          </p:nvPr>
        </p:nvGraphicFramePr>
        <p:xfrm>
          <a:off x="2279576" y="476672"/>
          <a:ext cx="7320840" cy="55937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5476">
                  <a:extLst>
                    <a:ext uri="{9D8B030D-6E8A-4147-A177-3AD203B41FA5}">
                      <a16:colId xmlns:a16="http://schemas.microsoft.com/office/drawing/2014/main" val="3204873455"/>
                    </a:ext>
                  </a:extLst>
                </a:gridCol>
                <a:gridCol w="5205364">
                  <a:extLst>
                    <a:ext uri="{9D8B030D-6E8A-4147-A177-3AD203B41FA5}">
                      <a16:colId xmlns:a16="http://schemas.microsoft.com/office/drawing/2014/main" val="3794462385"/>
                    </a:ext>
                  </a:extLst>
                </a:gridCol>
              </a:tblGrid>
              <a:tr h="523924">
                <a:tc>
                  <a:txBody>
                    <a:bodyPr/>
                    <a:lstStyle/>
                    <a:p>
                      <a:endParaRPr lang="de-DE" sz="1600" dirty="0">
                        <a:latin typeface="Nunito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Nunito" panose="00000500000000000000" pitchFamily="2" charset="0"/>
                        </a:rPr>
                        <a:t>Prof.</a:t>
                      </a:r>
                      <a:r>
                        <a:rPr lang="de-DE" sz="1600" baseline="0" dirty="0" smtClean="0">
                          <a:latin typeface="Nunito" panose="00000500000000000000" pitchFamily="2" charset="0"/>
                        </a:rPr>
                        <a:t> Dr. Peter Starke </a:t>
                      </a:r>
                      <a:endParaRPr lang="de-DE" sz="1600" dirty="0">
                        <a:latin typeface="Nunito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0159929"/>
                  </a:ext>
                </a:extLst>
              </a:tr>
              <a:tr h="612217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Aufgabe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Studiengangsleiter</a:t>
                      </a:r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(zusammen mit Prof. Dr. Hielscher)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2043489"/>
                  </a:ext>
                </a:extLst>
              </a:tr>
              <a:tr h="52392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Studium: Maschinenbau (Diplom, Abschluss 2002)</a:t>
                      </a:r>
                    </a:p>
                    <a:p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Promotion: Bereich Werkstoffkunde/Ermüdung (Abschluss 2007)</a:t>
                      </a:r>
                    </a:p>
                    <a:p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Habilitation: Bereich Werkstofftechnik (Abschluss 2020)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160276"/>
                  </a:ext>
                </a:extLst>
              </a:tr>
              <a:tr h="52392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Jahrgang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1977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683883"/>
                  </a:ext>
                </a:extLst>
              </a:tr>
              <a:tr h="52392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der HS KL seit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WS 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1363592"/>
                  </a:ext>
                </a:extLst>
              </a:tr>
              <a:tr h="809067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Beruflicher Werdegang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Lehrstuhl für Werkstoffkunde, TU Kaiserslautern</a:t>
                      </a:r>
                    </a:p>
                    <a:p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Fraunhofer IZFP, Saarbrücken</a:t>
                      </a:r>
                    </a:p>
                    <a:p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Lehrstuhl für zerstörungsfreie Prüfung und Qualitätssicherung, Universität des Saarlandes</a:t>
                      </a:r>
                    </a:p>
                    <a:p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Fachgebiet Werkstoffkunde und Werkstoffprüfung, Hochschule Kaiserslautern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871222"/>
                  </a:ext>
                </a:extLst>
              </a:tr>
              <a:tr h="523924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Arbeitsgebiete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Werkstoffkunde, Werkstoffprüfung, Ermüdung, </a:t>
                      </a:r>
                      <a:r>
                        <a:rPr lang="de-DE" sz="14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ZfP</a:t>
                      </a:r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Lebensdauerberechnungskonzepte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761838"/>
                  </a:ext>
                </a:extLst>
              </a:tr>
              <a:tr h="56934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Hobbies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Sport,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Musik, Campen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91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48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3A330-DA87-40CD-AE9C-5A3B96ADA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18840"/>
            <a:ext cx="9144000" cy="2387600"/>
          </a:xfrm>
        </p:spPr>
        <p:txBody>
          <a:bodyPr/>
          <a:lstStyle/>
          <a:p>
            <a:r>
              <a:rPr lang="de-DE" dirty="0"/>
              <a:t>Der Studiengangsleiter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7D7569-6539-4C3B-A945-0A9359036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01630"/>
            <a:ext cx="9144000" cy="1655762"/>
          </a:xfrm>
        </p:spPr>
        <p:txBody>
          <a:bodyPr/>
          <a:lstStyle/>
          <a:p>
            <a:r>
              <a:rPr lang="de-DE" dirty="0">
                <a:solidFill>
                  <a:srgbClr val="006E7B"/>
                </a:solidFill>
                <a:latin typeface="Arial" pitchFamily="34" charset="0"/>
              </a:rPr>
              <a:t>Prof. Dr. Torsten Hielscher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EBEA61-3717-486E-AE12-912C1CF2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96EA6C-4E82-4269-BF9F-222AA870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9DD8C4-36F3-4E40-ABEF-BB5BF6B3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/>
          <a:stretch/>
        </p:blipFill>
        <p:spPr>
          <a:xfrm>
            <a:off x="4660392" y="1585555"/>
            <a:ext cx="2846451" cy="29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0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EBEA61-3717-486E-AE12-912C1CF2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96EA6C-4E82-4269-BF9F-222AA870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9" name="Inhaltsplatzhalter 4">
            <a:extLst>
              <a:ext uri="{FF2B5EF4-FFF2-40B4-BE49-F238E27FC236}">
                <a16:creationId xmlns:a16="http://schemas.microsoft.com/office/drawing/2014/main" id="{10FEB87A-5FEE-4DFC-9E7C-E02BB4D74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001469"/>
              </p:ext>
            </p:extLst>
          </p:nvPr>
        </p:nvGraphicFramePr>
        <p:xfrm>
          <a:off x="2351584" y="836712"/>
          <a:ext cx="7320840" cy="47460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5476">
                  <a:extLst>
                    <a:ext uri="{9D8B030D-6E8A-4147-A177-3AD203B41FA5}">
                      <a16:colId xmlns:a16="http://schemas.microsoft.com/office/drawing/2014/main" val="3204873455"/>
                    </a:ext>
                  </a:extLst>
                </a:gridCol>
                <a:gridCol w="5205364">
                  <a:extLst>
                    <a:ext uri="{9D8B030D-6E8A-4147-A177-3AD203B41FA5}">
                      <a16:colId xmlns:a16="http://schemas.microsoft.com/office/drawing/2014/main" val="3794462385"/>
                    </a:ext>
                  </a:extLst>
                </a:gridCol>
              </a:tblGrid>
              <a:tr h="523924">
                <a:tc>
                  <a:txBody>
                    <a:bodyPr/>
                    <a:lstStyle/>
                    <a:p>
                      <a:endParaRPr lang="de-DE" sz="1600" dirty="0">
                        <a:latin typeface="Nunito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Nunito" panose="00000500000000000000" pitchFamily="2" charset="0"/>
                        </a:rPr>
                        <a:t>Prof.</a:t>
                      </a:r>
                      <a:r>
                        <a:rPr lang="de-DE" sz="1600" baseline="0" dirty="0" smtClean="0">
                          <a:latin typeface="Nunito" panose="00000500000000000000" pitchFamily="2" charset="0"/>
                        </a:rPr>
                        <a:t> Dr. Torsten Hielscher</a:t>
                      </a:r>
                      <a:endParaRPr lang="de-DE" sz="1600" dirty="0">
                        <a:latin typeface="Nunito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0159929"/>
                  </a:ext>
                </a:extLst>
              </a:tr>
              <a:tr h="612217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Aufgabe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Studiengangsleiter</a:t>
                      </a:r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(zusammen mit Prof. Starke)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2043489"/>
                  </a:ext>
                </a:extLst>
              </a:tr>
              <a:tr h="52392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Studium: Wirtschaftsingenieurwesen (Diplom, Abschluss 2002)</a:t>
                      </a:r>
                    </a:p>
                    <a:p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Promotion: Bereich Fertigungstechnik (Abschluss 2008)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160276"/>
                  </a:ext>
                </a:extLst>
              </a:tr>
              <a:tr h="52392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Jahrgang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1977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683883"/>
                  </a:ext>
                </a:extLst>
              </a:tr>
              <a:tr h="52392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der HS KL seit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WS 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2012/13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1363592"/>
                  </a:ext>
                </a:extLst>
              </a:tr>
              <a:tr h="809067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Beruflicher Werdegang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Lehrstuhl für Fertigungstechnik und Betriebsorganisation, TU Kaiserslautern</a:t>
                      </a:r>
                    </a:p>
                    <a:p>
                      <a:r>
                        <a:rPr lang="de-DE" sz="14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Schaeffler</a:t>
                      </a:r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Technologies AG, Homburg</a:t>
                      </a:r>
                    </a:p>
                    <a:p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Fachgebiet Produktionstechnik, Hochschule Kaiserslautern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871222"/>
                  </a:ext>
                </a:extLst>
              </a:tr>
              <a:tr h="52392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Arbeits-gebiete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Fertigungstechnik, Spanende Bearbeitung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761838"/>
                  </a:ext>
                </a:extLst>
              </a:tr>
              <a:tr h="56934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Hobbies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Musik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91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67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3A330-DA87-40CD-AE9C-5A3B96ADA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18840"/>
            <a:ext cx="9144000" cy="2387600"/>
          </a:xfrm>
        </p:spPr>
        <p:txBody>
          <a:bodyPr>
            <a:normAutofit/>
          </a:bodyPr>
          <a:lstStyle/>
          <a:p>
            <a:r>
              <a:rPr lang="de-DE" sz="5000" dirty="0"/>
              <a:t>Die </a:t>
            </a:r>
            <a:r>
              <a:rPr lang="de-DE" sz="5000" dirty="0" err="1"/>
              <a:t>Studiengangskoordinatorin</a:t>
            </a:r>
            <a:endParaRPr lang="de-DE" sz="5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7D7569-6539-4C3B-A945-0A9359036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01630"/>
            <a:ext cx="9144000" cy="1655762"/>
          </a:xfrm>
        </p:spPr>
        <p:txBody>
          <a:bodyPr/>
          <a:lstStyle/>
          <a:p>
            <a:r>
              <a:rPr lang="de-DE" dirty="0">
                <a:solidFill>
                  <a:srgbClr val="006E7B"/>
                </a:solidFill>
                <a:latin typeface="Arial" pitchFamily="34" charset="0"/>
              </a:rPr>
              <a:t>Miriam </a:t>
            </a:r>
            <a:r>
              <a:rPr lang="de-DE" dirty="0" smtClean="0">
                <a:solidFill>
                  <a:srgbClr val="006E7B"/>
                </a:solidFill>
                <a:latin typeface="Arial" pitchFamily="34" charset="0"/>
              </a:rPr>
              <a:t>Würkner </a:t>
            </a:r>
            <a:r>
              <a:rPr lang="de-DE" dirty="0">
                <a:solidFill>
                  <a:srgbClr val="006E7B"/>
                </a:solidFill>
                <a:latin typeface="Arial" pitchFamily="34" charset="0"/>
              </a:rPr>
              <a:t>(M. A.)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EBEA61-3717-486E-AE12-912C1CF2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96EA6C-4E82-4269-BF9F-222AA870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8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AE2EEA-4E9E-4889-868F-B101233F11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4"/>
          <a:stretch/>
        </p:blipFill>
        <p:spPr>
          <a:xfrm>
            <a:off x="4825753" y="1700808"/>
            <a:ext cx="2515728" cy="29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2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EBEA61-3717-486E-AE12-912C1CF2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Willkommen im 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96EA6C-4E82-4269-BF9F-222AA870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7259-C4D2-49C9-BB34-16E9F5FE7B54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9" name="Inhaltsplatzhalter 4">
            <a:extLst>
              <a:ext uri="{FF2B5EF4-FFF2-40B4-BE49-F238E27FC236}">
                <a16:creationId xmlns:a16="http://schemas.microsoft.com/office/drawing/2014/main" id="{10FEB87A-5FEE-4DFC-9E7C-E02BB4D74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577570"/>
              </p:ext>
            </p:extLst>
          </p:nvPr>
        </p:nvGraphicFramePr>
        <p:xfrm>
          <a:off x="2279576" y="692696"/>
          <a:ext cx="7320840" cy="49594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5476">
                  <a:extLst>
                    <a:ext uri="{9D8B030D-6E8A-4147-A177-3AD203B41FA5}">
                      <a16:colId xmlns:a16="http://schemas.microsoft.com/office/drawing/2014/main" val="3204873455"/>
                    </a:ext>
                  </a:extLst>
                </a:gridCol>
                <a:gridCol w="5205364">
                  <a:extLst>
                    <a:ext uri="{9D8B030D-6E8A-4147-A177-3AD203B41FA5}">
                      <a16:colId xmlns:a16="http://schemas.microsoft.com/office/drawing/2014/main" val="3794462385"/>
                    </a:ext>
                  </a:extLst>
                </a:gridCol>
              </a:tblGrid>
              <a:tr h="523924">
                <a:tc>
                  <a:txBody>
                    <a:bodyPr/>
                    <a:lstStyle/>
                    <a:p>
                      <a:endParaRPr lang="de-DE" sz="1600" dirty="0">
                        <a:latin typeface="Nunito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Nunito" panose="00000500000000000000" pitchFamily="2" charset="0"/>
                        </a:rPr>
                        <a:t>Miriam</a:t>
                      </a:r>
                      <a:r>
                        <a:rPr lang="de-DE" sz="1600" baseline="0" dirty="0" smtClean="0">
                          <a:latin typeface="Nunito" panose="00000500000000000000" pitchFamily="2" charset="0"/>
                        </a:rPr>
                        <a:t> </a:t>
                      </a:r>
                      <a:r>
                        <a:rPr lang="de-DE" sz="1600" baseline="0" dirty="0" smtClean="0">
                          <a:latin typeface="Nunito" panose="00000500000000000000" pitchFamily="2" charset="0"/>
                        </a:rPr>
                        <a:t>Würkner (M.A.)</a:t>
                      </a:r>
                      <a:endParaRPr lang="de-DE" sz="1600" dirty="0">
                        <a:latin typeface="Nunito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0159929"/>
                  </a:ext>
                </a:extLst>
              </a:tr>
              <a:tr h="612217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Aufgabe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Studiengangskoordinatorin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2043489"/>
                  </a:ext>
                </a:extLst>
              </a:tr>
              <a:tr h="52392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Germanistik/BWL/Jura an der TU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Darmstadt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160276"/>
                  </a:ext>
                </a:extLst>
              </a:tr>
              <a:tr h="52392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Jahrgang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683883"/>
                  </a:ext>
                </a:extLst>
              </a:tr>
              <a:tr h="52392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der HS KL seit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WS 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1363592"/>
                  </a:ext>
                </a:extLst>
              </a:tr>
              <a:tr h="809067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Beruflicher Werdegang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PerformaXX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Aktienanalyse,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München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WEKA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Fachverlag, Augsburg</a:t>
                      </a:r>
                      <a:endParaRPr lang="de-DE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Baker, Tilly und Roelfs 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Wirtschaftsprüfung, München</a:t>
                      </a:r>
                    </a:p>
                    <a:p>
                      <a:r>
                        <a:rPr lang="de-DE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Studiengangskoordinatorin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HS KL, FB IMST, Zweibrücken</a:t>
                      </a:r>
                    </a:p>
                    <a:p>
                      <a:r>
                        <a:rPr lang="de-DE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Studiengangskoordinatorin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HS KL, FB AING, Kaiserslautern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871222"/>
                  </a:ext>
                </a:extLst>
              </a:tr>
              <a:tr h="523924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Arbeitsgebiete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Aktienanalyse,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Arbeitsrecht, Lektorat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761838"/>
                  </a:ext>
                </a:extLst>
              </a:tr>
              <a:tr h="56934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Hobbies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Gärtnern (das ist mein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Sport)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Schneiderei, Literatur, Living </a:t>
                      </a:r>
                      <a:r>
                        <a:rPr lang="de-DE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91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933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683</Words>
  <Application>Microsoft Office PowerPoint</Application>
  <DocSecurity>0</DocSecurity>
  <PresentationFormat>Breitbild</PresentationFormat>
  <Paragraphs>222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Microsoft YaHei</vt:lpstr>
      <vt:lpstr>Arial</vt:lpstr>
      <vt:lpstr>Calibri</vt:lpstr>
      <vt:lpstr>Nunito</vt:lpstr>
      <vt:lpstr>Times New Roman</vt:lpstr>
      <vt:lpstr>Wingdings</vt:lpstr>
      <vt:lpstr>Office</vt:lpstr>
      <vt:lpstr>  Herzlich willkommen  im Fachbereich Angewandte Ingenieurwissenschaften berufsbegleitende Studiengänge</vt:lpstr>
      <vt:lpstr>Das Dekanat</vt:lpstr>
      <vt:lpstr>Das Dekanat</vt:lpstr>
      <vt:lpstr>Der Studiengangsleiter</vt:lpstr>
      <vt:lpstr>PowerPoint-Präsentation</vt:lpstr>
      <vt:lpstr>Der Studiengangsleiter</vt:lpstr>
      <vt:lpstr>PowerPoint-Präsentation</vt:lpstr>
      <vt:lpstr>Die Studiengangskoordinatorin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Homepage der HS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Infos</vt:lpstr>
      <vt:lpstr>Prüfungsinfo</vt:lpstr>
      <vt:lpstr>Ratschläge</vt:lpstr>
      <vt:lpstr>Essen und Trinken</vt:lpstr>
      <vt:lpstr>Autoload</vt:lpstr>
      <vt:lpstr>Viel Spaß im Studium!</vt:lpstr>
      <vt:lpstr>OpenOLAT</vt:lpstr>
      <vt:lpstr>Das Referat Digitales &amp; Medien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Kai Kehrer</dc:creator>
  <cp:keywords/>
  <dc:description/>
  <cp:lastModifiedBy>Miriam.Lohmueller</cp:lastModifiedBy>
  <cp:revision>142</cp:revision>
  <dcterms:created xsi:type="dcterms:W3CDTF">2020-11-03T11:30:54Z</dcterms:created>
  <dcterms:modified xsi:type="dcterms:W3CDTF">2022-03-17T08:48:20Z</dcterms:modified>
  <cp:category/>
  <dc:identifier/>
  <cp:contentStatus/>
  <dc:language/>
  <cp:version/>
</cp:coreProperties>
</file>