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9" r:id="rId1"/>
  </p:sldMasterIdLst>
  <p:notesMasterIdLst>
    <p:notesMasterId r:id="rId30"/>
  </p:notesMasterIdLst>
  <p:handoutMasterIdLst>
    <p:handoutMasterId r:id="rId31"/>
  </p:handoutMasterIdLst>
  <p:sldIdLst>
    <p:sldId id="272" r:id="rId2"/>
    <p:sldId id="301" r:id="rId3"/>
    <p:sldId id="349" r:id="rId4"/>
    <p:sldId id="332" r:id="rId5"/>
    <p:sldId id="342" r:id="rId6"/>
    <p:sldId id="343" r:id="rId7"/>
    <p:sldId id="304" r:id="rId8"/>
    <p:sldId id="338" r:id="rId9"/>
    <p:sldId id="352" r:id="rId10"/>
    <p:sldId id="345" r:id="rId11"/>
    <p:sldId id="337" r:id="rId12"/>
    <p:sldId id="336" r:id="rId13"/>
    <p:sldId id="346" r:id="rId14"/>
    <p:sldId id="355" r:id="rId15"/>
    <p:sldId id="356" r:id="rId16"/>
    <p:sldId id="353" r:id="rId17"/>
    <p:sldId id="351" r:id="rId18"/>
    <p:sldId id="305" r:id="rId19"/>
    <p:sldId id="354" r:id="rId20"/>
    <p:sldId id="330" r:id="rId21"/>
    <p:sldId id="329" r:id="rId22"/>
    <p:sldId id="310" r:id="rId23"/>
    <p:sldId id="350" r:id="rId24"/>
    <p:sldId id="307" r:id="rId25"/>
    <p:sldId id="309" r:id="rId26"/>
    <p:sldId id="308" r:id="rId27"/>
    <p:sldId id="339" r:id="rId28"/>
    <p:sldId id="328" r:id="rId29"/>
  </p:sldIdLst>
  <p:sldSz cx="9906000" cy="6858000" type="A4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141B"/>
    <a:srgbClr val="A10051"/>
    <a:srgbClr val="96B722"/>
    <a:srgbClr val="DBA71B"/>
    <a:srgbClr val="C5C6C7"/>
    <a:srgbClr val="E8EBF5"/>
    <a:srgbClr val="002458"/>
    <a:srgbClr val="D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304" autoAdjust="0"/>
  </p:normalViewPr>
  <p:slideViewPr>
    <p:cSldViewPr>
      <p:cViewPr varScale="1">
        <p:scale>
          <a:sx n="124" d="100"/>
          <a:sy n="124" d="100"/>
        </p:scale>
        <p:origin x="912" y="102"/>
      </p:cViewPr>
      <p:guideLst>
        <p:guide orient="horz" pos="2160"/>
        <p:guide pos="312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</a:defRPr>
            </a:lvl1pPr>
          </a:lstStyle>
          <a:p>
            <a:endParaRPr lang="de-DE" altLang="de-DE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" charset="0"/>
              </a:defRPr>
            </a:lvl1pPr>
          </a:lstStyle>
          <a:p>
            <a:fld id="{6FA63C81-7EFD-4FE5-A408-5E2DA4DB12A1}" type="datetime1">
              <a:rPr lang="de-DE" altLang="de-DE"/>
              <a:pPr/>
              <a:t>28.11.2019</a:t>
            </a:fld>
            <a:endParaRPr lang="de-DE" altLang="de-DE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</a:defRPr>
            </a:lvl1pPr>
          </a:lstStyle>
          <a:p>
            <a:endParaRPr lang="de-DE" altLang="de-DE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" charset="0"/>
              </a:defRPr>
            </a:lvl1pPr>
          </a:lstStyle>
          <a:p>
            <a:fld id="{900CE9DD-6FEC-40AC-9438-62E9079B936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22678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</a:defRPr>
            </a:lvl1pPr>
          </a:lstStyle>
          <a:p>
            <a:endParaRPr lang="de-DE" altLang="de-DE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" charset="0"/>
              </a:defRPr>
            </a:lvl1pPr>
          </a:lstStyle>
          <a:p>
            <a:fld id="{FFBCEE66-4136-4EA2-A977-54D644781329}" type="datetime1">
              <a:rPr lang="de-DE" altLang="de-DE"/>
              <a:pPr/>
              <a:t>28.11.2019</a:t>
            </a:fld>
            <a:endParaRPr lang="de-DE" altLang="de-DE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</a:defRPr>
            </a:lvl1pPr>
          </a:lstStyle>
          <a:p>
            <a:endParaRPr lang="de-DE" altLang="de-DE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" charset="0"/>
              </a:defRPr>
            </a:lvl1pPr>
          </a:lstStyle>
          <a:p>
            <a:fld id="{3D4AB85C-398B-40F8-9893-6AC8013B7F9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2825250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B801416-0814-4264-90F8-84A29F6E8B79}" type="datetime1">
              <a:rPr lang="de-DE" altLang="de-DE"/>
              <a:pPr/>
              <a:t>28.11.2019</a:t>
            </a:fld>
            <a:endParaRPr lang="de-DE" alt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4A6F5D-79E8-428E-8D33-0810F28EDA31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743200"/>
            <a:ext cx="90678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altLang="de-DE" noProof="0" dirty="0" smtClean="0"/>
              <a:t>Titelmasterformat durch Klicken bearbeiten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644900"/>
            <a:ext cx="9067800" cy="457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 typeface="Wingdings" pitchFamily="1" charset="2"/>
              <a:buNone/>
              <a:defRPr sz="2000"/>
            </a:lvl1pPr>
          </a:lstStyle>
          <a:p>
            <a:pPr lvl="0"/>
            <a:r>
              <a:rPr lang="de-DE" altLang="de-DE" noProof="0" smtClean="0"/>
              <a:t>Formatvorlage des Untertitelmasters durch Klicken bearbeiten</a:t>
            </a:r>
          </a:p>
        </p:txBody>
      </p:sp>
      <p:sp>
        <p:nvSpPr>
          <p:cNvPr id="109590" name="Line 22"/>
          <p:cNvSpPr>
            <a:spLocks noChangeShapeType="1"/>
          </p:cNvSpPr>
          <p:nvPr/>
        </p:nvSpPr>
        <p:spPr bwMode="auto">
          <a:xfrm>
            <a:off x="533400" y="912813"/>
            <a:ext cx="9372600" cy="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9592" name="Rectangle 24"/>
          <p:cNvSpPr>
            <a:spLocks noChangeArrowheads="1"/>
          </p:cNvSpPr>
          <p:nvPr/>
        </p:nvSpPr>
        <p:spPr bwMode="auto">
          <a:xfrm>
            <a:off x="533400" y="6556375"/>
            <a:ext cx="9375775" cy="161925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endParaRPr lang="de-DE" altLang="de-DE"/>
          </a:p>
        </p:txBody>
      </p:sp>
      <p:sp>
        <p:nvSpPr>
          <p:cNvPr id="109593" name="Text Box 25"/>
          <p:cNvSpPr txBox="1">
            <a:spLocks noChangeArrowheads="1"/>
          </p:cNvSpPr>
          <p:nvPr/>
        </p:nvSpPr>
        <p:spPr bwMode="auto">
          <a:xfrm>
            <a:off x="560388" y="5991225"/>
            <a:ext cx="45640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de-DE" altLang="de-DE" sz="5400" dirty="0" smtClean="0">
                <a:solidFill>
                  <a:srgbClr val="C5C6C7"/>
                </a:solidFill>
              </a:rPr>
              <a:t>www.hs-kl.de</a:t>
            </a:r>
            <a:endParaRPr lang="de-DE" altLang="de-DE" sz="5400" dirty="0">
              <a:solidFill>
                <a:srgbClr val="C5C6C7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16632"/>
            <a:ext cx="1449482" cy="7550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9C1A14-7B90-4AD5-84DE-DD46BEE300A8}" type="datetime1">
              <a:rPr lang="de-DE" altLang="de-DE" smtClean="0"/>
              <a:t>28.11.2019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 smtClean="0"/>
              <a:t>Einführung in die Laborveranstaltung</a:t>
            </a: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4B96B9-723B-4736-BF8D-4CCBB4F6328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85348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34250" y="1412875"/>
            <a:ext cx="2266950" cy="49879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3400" y="1412875"/>
            <a:ext cx="6648450" cy="49879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81B9E9-5395-4425-8E5D-D7145D57A812}" type="datetime1">
              <a:rPr lang="de-DE" altLang="de-DE" smtClean="0"/>
              <a:t>28.11.2019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 smtClean="0"/>
              <a:t>Einführung in die Laborveranstaltung</a:t>
            </a: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CC28B-B0EF-4685-B14B-4ADD8F5BAEA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88221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el, Text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1412875"/>
            <a:ext cx="9067800" cy="45561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533400" y="1981200"/>
            <a:ext cx="4457700" cy="44196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iagrammplatzhalter 3"/>
          <p:cNvSpPr>
            <a:spLocks noGrp="1"/>
          </p:cNvSpPr>
          <p:nvPr>
            <p:ph type="chart" sz="half" idx="2"/>
          </p:nvPr>
        </p:nvSpPr>
        <p:spPr>
          <a:xfrm>
            <a:off x="5143500" y="1981200"/>
            <a:ext cx="4457700" cy="4419600"/>
          </a:xfrm>
        </p:spPr>
        <p:txBody>
          <a:bodyPr/>
          <a:lstStyle/>
          <a:p>
            <a:r>
              <a:rPr lang="de-DE" smtClean="0"/>
              <a:t>Diagramm durch Klicken auf Symbol hinzufügen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001000" y="6526213"/>
            <a:ext cx="990600" cy="215900"/>
          </a:xfrm>
        </p:spPr>
        <p:txBody>
          <a:bodyPr/>
          <a:lstStyle>
            <a:lvl1pPr>
              <a:defRPr/>
            </a:lvl1pPr>
          </a:lstStyle>
          <a:p>
            <a:fld id="{84039B7F-5641-4EB0-9CC4-215732E805F9}" type="datetime1">
              <a:rPr lang="de-DE" altLang="de-DE" smtClean="0"/>
              <a:t>28.11.2019</a:t>
            </a:fld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6553200" y="6524625"/>
            <a:ext cx="1295400" cy="215900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de-DE" smtClean="0"/>
              <a:t>Einführung in die Laborveranstaltung</a:t>
            </a:r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9415463" y="6519863"/>
            <a:ext cx="490537" cy="215900"/>
          </a:xfrm>
        </p:spPr>
        <p:txBody>
          <a:bodyPr/>
          <a:lstStyle>
            <a:lvl1pPr>
              <a:defRPr/>
            </a:lvl1pPr>
          </a:lstStyle>
          <a:p>
            <a:fld id="{1A7D3FC0-6D2D-43F1-B39D-EBCC6E4FA3A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12925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1412875"/>
            <a:ext cx="9067800" cy="45561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SmartArt-Platzhalter 2"/>
          <p:cNvSpPr>
            <a:spLocks noGrp="1"/>
          </p:cNvSpPr>
          <p:nvPr>
            <p:ph type="dgm" idx="1"/>
          </p:nvPr>
        </p:nvSpPr>
        <p:spPr>
          <a:xfrm>
            <a:off x="533400" y="1981200"/>
            <a:ext cx="9067800" cy="4419600"/>
          </a:xfrm>
        </p:spPr>
        <p:txBody>
          <a:bodyPr/>
          <a:lstStyle/>
          <a:p>
            <a:r>
              <a:rPr lang="de-DE" smtClean="0"/>
              <a:t>Klicken Sie auf das Symbol, um die SmartArt-Grafik hinzuzufügen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001000" y="6526213"/>
            <a:ext cx="990600" cy="215900"/>
          </a:xfrm>
        </p:spPr>
        <p:txBody>
          <a:bodyPr/>
          <a:lstStyle>
            <a:lvl1pPr>
              <a:defRPr/>
            </a:lvl1pPr>
          </a:lstStyle>
          <a:p>
            <a:fld id="{F739BDB4-309C-4691-9A94-52E9769B54DB}" type="datetime1">
              <a:rPr lang="de-DE" altLang="de-DE" smtClean="0"/>
              <a:t>28.11.2019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553200" y="6524625"/>
            <a:ext cx="1295400" cy="215900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de-DE" smtClean="0"/>
              <a:t>Einführung in die Laborveranstaltung</a:t>
            </a: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415463" y="6519863"/>
            <a:ext cx="490537" cy="215900"/>
          </a:xfrm>
        </p:spPr>
        <p:txBody>
          <a:bodyPr/>
          <a:lstStyle>
            <a:lvl1pPr>
              <a:defRPr/>
            </a:lvl1pPr>
          </a:lstStyle>
          <a:p>
            <a:fld id="{503D70C0-2E8F-4653-8B12-82FFF912E70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70423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DC2358-4BFD-4838-AB85-2320E5B4056A}" type="datetime1">
              <a:rPr lang="de-DE" altLang="de-DE" smtClean="0"/>
              <a:t>28.11.2019</a:t>
            </a:fld>
            <a:endParaRPr lang="de-DE" alt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 dirty="0" smtClean="0"/>
              <a:t>Einführung in die Laborveranstaltung</a:t>
            </a:r>
            <a:endParaRPr lang="de-DE" alt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D161F-D53C-4B35-A10D-F42792C6B94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68705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B6F873-CA87-4785-A410-F56553701A94}" type="datetime1">
              <a:rPr lang="de-DE" altLang="de-DE" smtClean="0"/>
              <a:t>28.11.2019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 smtClean="0"/>
              <a:t>Einführung in die Laborveranstaltung</a:t>
            </a: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704C7-2376-457A-8F2F-93464AE8A55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48157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3400" y="1981200"/>
            <a:ext cx="44577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43500" y="1981200"/>
            <a:ext cx="44577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028600-2342-425A-9A7C-1D35C8D04C8B}" type="datetime1">
              <a:rPr lang="de-DE" altLang="de-DE" smtClean="0"/>
              <a:t>28.11.2019</a:t>
            </a:fld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 smtClean="0"/>
              <a:t>Einführung in die Laborveranstaltung</a:t>
            </a:r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B9D7D4-6CE8-4FAF-B501-63698EC1F55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526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7CE75C-8F4B-4394-8904-F855F40C2509}" type="datetime1">
              <a:rPr lang="de-DE" altLang="de-DE" smtClean="0"/>
              <a:t>28.11.2019</a:t>
            </a:fld>
            <a:endParaRPr lang="de-DE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 smtClean="0"/>
              <a:t>Einführung in die Laborveranstaltung</a:t>
            </a:r>
            <a:endParaRPr lang="de-DE" alt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89766-AF07-44E4-83F6-53ECD8C4D4D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5080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7AF6A8-1B0E-45E6-B99D-E393CAE942D9}" type="datetime1">
              <a:rPr lang="de-DE" altLang="de-DE" smtClean="0"/>
              <a:t>28.11.2019</a:t>
            </a:fld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 smtClean="0"/>
              <a:t>Einführung in die Laborveranstaltung</a:t>
            </a:r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EBA04B-D4A6-4386-93C8-823231F043A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623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DCA6A2-248C-4DBF-AF70-B520F96547F2}" type="datetime1">
              <a:rPr lang="de-DE" altLang="de-DE" smtClean="0"/>
              <a:t>28.11.2019</a:t>
            </a:fld>
            <a:endParaRPr lang="de-DE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 smtClean="0"/>
              <a:t>Einführung in die Laborveranstaltung</a:t>
            </a:r>
            <a:endParaRPr lang="de-DE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7C63C-998F-43FF-800A-5ED320C1402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33333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4030B1-54BA-4740-8045-E877ED4B1679}" type="datetime1">
              <a:rPr lang="de-DE" altLang="de-DE" smtClean="0"/>
              <a:t>28.11.2019</a:t>
            </a:fld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 smtClean="0"/>
              <a:t>Einführung in die Laborveranstaltung</a:t>
            </a:r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9FF1A-15D7-4A28-AE84-580CBEF1430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58817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67E441-EE3A-495F-9420-68E2C534A6E1}" type="datetime1">
              <a:rPr lang="de-DE" altLang="de-DE" smtClean="0"/>
              <a:t>28.11.2019</a:t>
            </a:fld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 smtClean="0"/>
              <a:t>Einführung in die Laborveranstaltung</a:t>
            </a:r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A0D25-5CBE-4AB1-B129-DE78DD9A1C0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75496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68" name="Rectangle 24"/>
          <p:cNvSpPr>
            <a:spLocks noChangeArrowheads="1"/>
          </p:cNvSpPr>
          <p:nvPr/>
        </p:nvSpPr>
        <p:spPr bwMode="auto">
          <a:xfrm>
            <a:off x="533400" y="6556375"/>
            <a:ext cx="9375775" cy="161925"/>
          </a:xfrm>
          <a:prstGeom prst="rect">
            <a:avLst/>
          </a:prstGeom>
          <a:solidFill>
            <a:srgbClr val="00B0F0"/>
          </a:solidFill>
          <a:ln w="9525">
            <a:solidFill>
              <a:srgbClr val="00B0F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de-DE" altLang="de-DE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981200"/>
            <a:ext cx="9067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01000" y="6526213"/>
            <a:ext cx="9906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fld id="{45ED1B46-2D19-4DCB-A105-6CD1E264EC9F}" type="datetime1">
              <a:rPr lang="de-DE" altLang="de-DE" smtClean="0"/>
              <a:t>28.11.2019</a:t>
            </a:fld>
            <a:endParaRPr lang="de-DE" altLang="de-DE" dirty="0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13040" y="6524625"/>
            <a:ext cx="253556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r>
              <a:rPr lang="de-DE" altLang="de-DE" dirty="0" smtClean="0"/>
              <a:t>Einführung in die Laborveranstaltung</a:t>
            </a:r>
            <a:endParaRPr lang="de-DE" altLang="de-DE" dirty="0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15463" y="6519863"/>
            <a:ext cx="490537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fld id="{C5D35E15-25BE-49E3-9DB1-073DA8E028B8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108553" name="Line 9"/>
          <p:cNvSpPr>
            <a:spLocks noChangeShapeType="1"/>
          </p:cNvSpPr>
          <p:nvPr/>
        </p:nvSpPr>
        <p:spPr bwMode="auto">
          <a:xfrm>
            <a:off x="533400" y="912813"/>
            <a:ext cx="9372600" cy="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8564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412875"/>
            <a:ext cx="9067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Mastertitelformat bearbeiten</a:t>
            </a: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37" y="53698"/>
            <a:ext cx="1584176" cy="82516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90500" indent="-190500" algn="l" rtl="0" eaLnBrk="1" fontAlgn="base" hangingPunct="1">
        <a:spcBef>
          <a:spcPct val="20000"/>
        </a:spcBef>
        <a:spcAft>
          <a:spcPct val="0"/>
        </a:spcAft>
        <a:buClr>
          <a:srgbClr val="DD0000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58838" indent="-188913" algn="l" rtl="0" eaLnBrk="1" fontAlgn="base" hangingPunct="1">
        <a:spcBef>
          <a:spcPct val="20000"/>
        </a:spcBef>
        <a:spcAft>
          <a:spcPct val="0"/>
        </a:spcAft>
        <a:buClr>
          <a:srgbClr val="DD0000"/>
        </a:buClr>
        <a:buFont typeface="Wingdings" pitchFamily="1" charset="2"/>
        <a:buChar char="§"/>
        <a:defRPr sz="2200">
          <a:solidFill>
            <a:schemeClr val="tx1"/>
          </a:solidFill>
          <a:latin typeface="+mn-lt"/>
          <a:cs typeface="+mn-cs"/>
        </a:defRPr>
      </a:lvl2pPr>
      <a:lvl3pPr marL="1520825" indent="-1905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DD0000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cs typeface="+mn-cs"/>
        </a:defRPr>
      </a:lvl3pPr>
      <a:lvl4pPr marL="2190750" indent="-190500" algn="l" rtl="0" eaLnBrk="1" fontAlgn="base" hangingPunct="1">
        <a:spcBef>
          <a:spcPct val="20000"/>
        </a:spcBef>
        <a:spcAft>
          <a:spcPct val="0"/>
        </a:spcAft>
        <a:buClr>
          <a:srgbClr val="DD0000"/>
        </a:buClr>
        <a:buFont typeface="Wingdings" pitchFamily="1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859088" indent="-190500" algn="l" rtl="0" eaLnBrk="1" fontAlgn="base" hangingPunct="1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  <a:cs typeface="+mn-cs"/>
        </a:defRPr>
      </a:lvl5pPr>
      <a:lvl6pPr marL="3316288" indent="-190500" algn="l" rtl="0" eaLnBrk="1" fontAlgn="base" hangingPunct="1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  <a:cs typeface="+mn-cs"/>
        </a:defRPr>
      </a:lvl6pPr>
      <a:lvl7pPr marL="3773488" indent="-190500" algn="l" rtl="0" eaLnBrk="1" fontAlgn="base" hangingPunct="1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  <a:cs typeface="+mn-cs"/>
        </a:defRPr>
      </a:lvl7pPr>
      <a:lvl8pPr marL="4230688" indent="-190500" algn="l" rtl="0" eaLnBrk="1" fontAlgn="base" hangingPunct="1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  <a:cs typeface="+mn-cs"/>
        </a:defRPr>
      </a:lvl8pPr>
      <a:lvl9pPr marL="4687888" indent="-190500" algn="l" rtl="0" eaLnBrk="1" fontAlgn="base" hangingPunct="1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erena.boettner@hs-kl.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88504" y="2060848"/>
            <a:ext cx="9220200" cy="609600"/>
          </a:xfrm>
        </p:spPr>
        <p:txBody>
          <a:bodyPr/>
          <a:lstStyle/>
          <a:p>
            <a:r>
              <a:rPr lang="de-DE" altLang="de-DE" sz="2800" dirty="0" smtClean="0"/>
              <a:t>Einführung in die Laborveranstaltung:</a:t>
            </a:r>
            <a:br>
              <a:rPr lang="de-DE" altLang="de-DE" sz="2800" dirty="0" smtClean="0"/>
            </a:br>
            <a:r>
              <a:rPr lang="de-DE" altLang="de-DE" sz="2800" dirty="0" smtClean="0"/>
              <a:t> </a:t>
            </a:r>
            <a:br>
              <a:rPr lang="de-DE" altLang="de-DE" sz="2800" dirty="0" smtClean="0"/>
            </a:br>
            <a:r>
              <a:rPr lang="de-DE" altLang="de-DE" sz="2800" dirty="0">
                <a:solidFill>
                  <a:srgbClr val="FF0000"/>
                </a:solidFill>
              </a:rPr>
              <a:t>G</a:t>
            </a:r>
            <a:r>
              <a:rPr lang="de-DE" sz="2800" dirty="0" smtClean="0">
                <a:solidFill>
                  <a:srgbClr val="FF0000"/>
                </a:solidFill>
              </a:rPr>
              <a:t>rundlagenlabor Chemie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b="0" dirty="0">
                <a:solidFill>
                  <a:schemeClr val="tx1"/>
                </a:solidFill>
              </a:rPr>
              <a:t/>
            </a:r>
            <a:br>
              <a:rPr lang="de-DE" sz="2800" b="0" dirty="0">
                <a:solidFill>
                  <a:schemeClr val="tx1"/>
                </a:solidFill>
              </a:rPr>
            </a:br>
            <a:r>
              <a:rPr lang="de-DE" sz="2800" b="0" dirty="0">
                <a:solidFill>
                  <a:schemeClr val="tx1"/>
                </a:solidFill>
              </a:rPr>
              <a:t>	</a:t>
            </a:r>
            <a:br>
              <a:rPr lang="de-DE" sz="2800" b="0" dirty="0">
                <a:solidFill>
                  <a:schemeClr val="tx1"/>
                </a:solidFill>
              </a:rPr>
            </a:br>
            <a:endParaRPr lang="de-DE" altLang="de-DE" sz="2800" dirty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8504" y="3933056"/>
            <a:ext cx="9067800" cy="1800200"/>
          </a:xfrm>
        </p:spPr>
        <p:txBody>
          <a:bodyPr/>
          <a:lstStyle/>
          <a:p>
            <a:endParaRPr lang="de-DE" altLang="de-DE" dirty="0"/>
          </a:p>
          <a:p>
            <a:pPr algn="r"/>
            <a:r>
              <a:rPr lang="de-DE" altLang="de-DE" dirty="0" smtClean="0">
                <a:solidFill>
                  <a:schemeClr val="bg1">
                    <a:lumMod val="65000"/>
                  </a:schemeClr>
                </a:solidFill>
              </a:rPr>
              <a:t>Verena Böttner</a:t>
            </a:r>
          </a:p>
          <a:p>
            <a:pPr algn="r"/>
            <a:r>
              <a:rPr lang="de-DE" altLang="de-DE" dirty="0" smtClean="0">
                <a:solidFill>
                  <a:schemeClr val="bg1">
                    <a:lumMod val="65000"/>
                  </a:schemeClr>
                </a:solidFill>
                <a:hlinkClick r:id="rId3"/>
              </a:rPr>
              <a:t>Verena.boettner@hs-kl.de</a:t>
            </a:r>
            <a:endParaRPr lang="de-DE" altLang="de-DE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r"/>
            <a:r>
              <a:rPr lang="de-DE" altLang="de-DE" dirty="0" smtClean="0">
                <a:solidFill>
                  <a:schemeClr val="bg1">
                    <a:lumMod val="65000"/>
                  </a:schemeClr>
                </a:solidFill>
              </a:rPr>
              <a:t>L 138</a:t>
            </a:r>
          </a:p>
          <a:p>
            <a:pPr algn="r"/>
            <a:r>
              <a:rPr lang="de-DE" altLang="de-DE" dirty="0" smtClean="0">
                <a:solidFill>
                  <a:schemeClr val="bg1">
                    <a:lumMod val="65000"/>
                  </a:schemeClr>
                </a:solidFill>
              </a:rPr>
              <a:t>Tel: 0631 - 3724 5347</a:t>
            </a:r>
            <a:endParaRPr lang="de-DE" altLang="de-DE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34379-3F86-4549-ABC6-778E233C0774}" type="datetime1">
              <a:rPr lang="de-DE" altLang="de-DE" smtClean="0"/>
              <a:t>28.11.2019</a:t>
            </a:fld>
            <a:endParaRPr lang="de-DE" alt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 smtClean="0"/>
              <a:t>Einführung in die Laborveranstaltung</a:t>
            </a:r>
            <a:endParaRPr lang="de-DE" alt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D161F-D53C-4B35-A10D-F42792C6B946}" type="slidenum">
              <a:rPr lang="de-DE" altLang="de-DE" smtClean="0"/>
              <a:pPr/>
              <a:t>10</a:t>
            </a:fld>
            <a:endParaRPr lang="de-DE" altLang="de-DE"/>
          </a:p>
        </p:txBody>
      </p:sp>
      <p:sp>
        <p:nvSpPr>
          <p:cNvPr id="7" name="Textfeld 6"/>
          <p:cNvSpPr txBox="1"/>
          <p:nvPr/>
        </p:nvSpPr>
        <p:spPr>
          <a:xfrm>
            <a:off x="4736976" y="252611"/>
            <a:ext cx="4824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 smtClean="0"/>
              <a:t>Gruppeneinteilung und Zeitplan </a:t>
            </a:r>
            <a:endParaRPr lang="de-DE" sz="2400" b="1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2520" y="1196752"/>
            <a:ext cx="9067800" cy="455613"/>
          </a:xfrm>
        </p:spPr>
        <p:txBody>
          <a:bodyPr/>
          <a:lstStyle/>
          <a:p>
            <a:r>
              <a:rPr lang="de-DE" sz="2400" dirty="0" smtClean="0"/>
              <a:t>Zeitplan  </a:t>
            </a:r>
            <a:br>
              <a:rPr lang="de-DE" sz="2400" dirty="0" smtClean="0"/>
            </a:br>
            <a:endParaRPr lang="de-DE" sz="2400" dirty="0"/>
          </a:p>
        </p:txBody>
      </p:sp>
      <p:sp>
        <p:nvSpPr>
          <p:cNvPr id="13" name="Titel 1"/>
          <p:cNvSpPr txBox="1">
            <a:spLocks/>
          </p:cNvSpPr>
          <p:nvPr/>
        </p:nvSpPr>
        <p:spPr bwMode="auto">
          <a:xfrm>
            <a:off x="776536" y="2348880"/>
            <a:ext cx="7488832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sz="3200" dirty="0">
                <a:solidFill>
                  <a:srgbClr val="00B0F0"/>
                </a:solidFill>
              </a:rPr>
              <a:t>MNT: </a:t>
            </a:r>
            <a:r>
              <a:rPr lang="de-DE" sz="3200" dirty="0" smtClean="0">
                <a:solidFill>
                  <a:srgbClr val="FF0000"/>
                </a:solidFill>
              </a:rPr>
              <a:t>13.02.20 </a:t>
            </a:r>
            <a:r>
              <a:rPr lang="de-DE" sz="3200" dirty="0">
                <a:solidFill>
                  <a:srgbClr val="FF0000"/>
                </a:solidFill>
              </a:rPr>
              <a:t>- </a:t>
            </a:r>
            <a:r>
              <a:rPr lang="de-DE" sz="3200" dirty="0" smtClean="0">
                <a:solidFill>
                  <a:srgbClr val="FF0000"/>
                </a:solidFill>
              </a:rPr>
              <a:t>14.02.20 </a:t>
            </a:r>
            <a:r>
              <a:rPr lang="de-DE" sz="2400" b="0" dirty="0" smtClean="0"/>
              <a:t>(KW 7)</a:t>
            </a:r>
          </a:p>
          <a:p>
            <a:r>
              <a:rPr lang="de-DE" sz="3200" kern="0" dirty="0" smtClean="0">
                <a:solidFill>
                  <a:srgbClr val="FF0000"/>
                </a:solidFill>
              </a:rPr>
              <a:t> </a:t>
            </a:r>
            <a:endParaRPr lang="de-DE" sz="3200" kern="0" dirty="0">
              <a:solidFill>
                <a:srgbClr val="FF0000"/>
              </a:solidFill>
            </a:endParaRPr>
          </a:p>
          <a:p>
            <a:endParaRPr lang="de-DE" sz="3200" kern="0" dirty="0" smtClean="0">
              <a:solidFill>
                <a:srgbClr val="00B0F0"/>
              </a:solidFill>
            </a:endParaRPr>
          </a:p>
          <a:p>
            <a:r>
              <a:rPr lang="de-DE" sz="3200" kern="0" dirty="0" smtClean="0">
                <a:solidFill>
                  <a:srgbClr val="00B0F0"/>
                </a:solidFill>
              </a:rPr>
              <a:t>ALS: </a:t>
            </a:r>
            <a:r>
              <a:rPr lang="de-DE" sz="3200" kern="0" dirty="0" smtClean="0">
                <a:solidFill>
                  <a:srgbClr val="FF0000"/>
                </a:solidFill>
              </a:rPr>
              <a:t>06.03.20 – 13.03.20 </a:t>
            </a:r>
            <a:r>
              <a:rPr lang="de-DE" sz="2400" b="0" kern="0" dirty="0" smtClean="0"/>
              <a:t>(KW 11)</a:t>
            </a:r>
            <a:endParaRPr lang="de-DE" sz="2400" b="0" kern="0" dirty="0"/>
          </a:p>
        </p:txBody>
      </p:sp>
    </p:spTree>
    <p:extLst>
      <p:ext uri="{BB962C8B-B14F-4D97-AF65-F5344CB8AC3E}">
        <p14:creationId xmlns:p14="http://schemas.microsoft.com/office/powerpoint/2010/main" val="299716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0512" y="1196752"/>
            <a:ext cx="9067800" cy="455613"/>
          </a:xfrm>
        </p:spPr>
        <p:txBody>
          <a:bodyPr/>
          <a:lstStyle/>
          <a:p>
            <a:r>
              <a:rPr lang="de-DE" sz="2400" dirty="0" smtClean="0"/>
              <a:t>Gruppeneinteilung</a:t>
            </a:r>
            <a:endParaRPr lang="de-DE" sz="2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F7082-FBE3-4B7E-8E8A-8438885A0FA6}" type="datetime1">
              <a:rPr lang="de-DE" altLang="de-DE" smtClean="0"/>
              <a:t>28.11.2019</a:t>
            </a:fld>
            <a:endParaRPr lang="de-DE" alt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 dirty="0" smtClean="0"/>
              <a:t>Einführung in die Laborveranstaltung</a:t>
            </a:r>
            <a:endParaRPr lang="de-DE" alt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D161F-D53C-4B35-A10D-F42792C6B946}" type="slidenum">
              <a:rPr lang="de-DE" altLang="de-DE" smtClean="0"/>
              <a:pPr/>
              <a:t>11</a:t>
            </a:fld>
            <a:endParaRPr lang="de-DE" altLang="de-DE"/>
          </a:p>
        </p:txBody>
      </p:sp>
      <p:sp>
        <p:nvSpPr>
          <p:cNvPr id="9" name="Textfeld 8"/>
          <p:cNvSpPr txBox="1"/>
          <p:nvPr/>
        </p:nvSpPr>
        <p:spPr>
          <a:xfrm>
            <a:off x="632520" y="1988840"/>
            <a:ext cx="914501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Gruppen á</a:t>
            </a:r>
            <a:r>
              <a:rPr lang="de-DE" sz="2000" b="1" dirty="0" smtClean="0">
                <a:solidFill>
                  <a:srgbClr val="FF0000"/>
                </a:solidFill>
              </a:rPr>
              <a:t> 3 Personen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b="1" dirty="0">
              <a:solidFill>
                <a:srgbClr val="00B0F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Jeweils 2 Gruppen arbeiten parallel pro Versuchsteil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ALS:  62 Teilnehmer </a:t>
            </a:r>
            <a:r>
              <a:rPr lang="de-DE" sz="2000" dirty="0" smtClean="0">
                <a:sym typeface="Wingdings" panose="05000000000000000000" pitchFamily="2" charset="2"/>
              </a:rPr>
              <a:t> 21 Gruppen</a:t>
            </a:r>
            <a:endParaRPr lang="de-DE" sz="2000" dirty="0" smtClean="0"/>
          </a:p>
          <a:p>
            <a:pPr marL="361950"/>
            <a:r>
              <a:rPr lang="de-DE" sz="2000" dirty="0" smtClean="0"/>
              <a:t>MNT: </a:t>
            </a:r>
            <a:r>
              <a:rPr lang="de-DE" sz="2000" dirty="0"/>
              <a:t>9</a:t>
            </a:r>
            <a:r>
              <a:rPr lang="de-DE" sz="2000" dirty="0" smtClean="0"/>
              <a:t> Teilnehmer </a:t>
            </a:r>
            <a:r>
              <a:rPr lang="de-DE" sz="2000" dirty="0" smtClean="0">
                <a:sym typeface="Wingdings" panose="05000000000000000000" pitchFamily="2" charset="2"/>
              </a:rPr>
              <a:t>   3 Gruppen</a:t>
            </a:r>
            <a:r>
              <a:rPr lang="de-DE" sz="2000" dirty="0" smtClean="0"/>
              <a:t>           (Stand: 22.11.19, Campusboard)</a:t>
            </a:r>
          </a:p>
          <a:p>
            <a:endParaRPr lang="de-DE" sz="2000" b="1" dirty="0">
              <a:solidFill>
                <a:srgbClr val="00B0F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Selbstständiges </a:t>
            </a:r>
            <a:r>
              <a:rPr lang="de-DE" sz="2000" b="1" dirty="0" smtClean="0">
                <a:solidFill>
                  <a:srgbClr val="FF0000"/>
                </a:solidFill>
              </a:rPr>
              <a:t>Eintragen in Gruppenliste </a:t>
            </a:r>
            <a:r>
              <a:rPr lang="de-DE" sz="2000" dirty="0" smtClean="0"/>
              <a:t>(unterteilt in ALS und MNT)</a:t>
            </a:r>
          </a:p>
          <a:p>
            <a:pPr marL="361950"/>
            <a:r>
              <a:rPr lang="de-DE" sz="2000" dirty="0" smtClean="0">
                <a:sym typeface="Wingdings" panose="05000000000000000000" pitchFamily="2" charset="2"/>
              </a:rPr>
              <a:t> </a:t>
            </a:r>
            <a:r>
              <a:rPr lang="de-DE" sz="2000" dirty="0" smtClean="0"/>
              <a:t>Aushang am Infobrett im L-Gebäude, 1.OG, zwischen L218 und L219 </a:t>
            </a:r>
            <a:r>
              <a:rPr lang="de-DE" sz="2000" b="1" dirty="0" smtClean="0"/>
              <a:t>ab 06.01.2020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b="1" dirty="0">
              <a:solidFill>
                <a:srgbClr val="00B0F0"/>
              </a:solidFill>
            </a:endParaRPr>
          </a:p>
          <a:p>
            <a:endParaRPr lang="de-DE" sz="2000" b="1" dirty="0" smtClean="0">
              <a:solidFill>
                <a:srgbClr val="FF000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736976" y="252611"/>
            <a:ext cx="4824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 smtClean="0"/>
              <a:t>Gruppeneinteilung und Zeitplan </a:t>
            </a:r>
            <a:endParaRPr lang="de-DE" sz="2400" b="1" dirty="0"/>
          </a:p>
        </p:txBody>
      </p:sp>
      <p:sp>
        <p:nvSpPr>
          <p:cNvPr id="7" name="Rechteck 6"/>
          <p:cNvSpPr/>
          <p:nvPr/>
        </p:nvSpPr>
        <p:spPr>
          <a:xfrm>
            <a:off x="272480" y="5461625"/>
            <a:ext cx="9505055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300" b="1" u="sng" dirty="0">
                <a:solidFill>
                  <a:srgbClr val="FF0000"/>
                </a:solidFill>
              </a:rPr>
              <a:t>Wichtig</a:t>
            </a:r>
            <a:r>
              <a:rPr lang="de-DE" sz="2300" b="1" dirty="0">
                <a:solidFill>
                  <a:srgbClr val="FF0000"/>
                </a:solidFill>
              </a:rPr>
              <a:t>: Eintragen in die Liste ist bis zum </a:t>
            </a:r>
            <a:r>
              <a:rPr lang="de-DE" sz="2300" b="1" u="sng" dirty="0" smtClean="0">
                <a:solidFill>
                  <a:srgbClr val="FF0000"/>
                </a:solidFill>
              </a:rPr>
              <a:t>24.01.2019</a:t>
            </a:r>
            <a:r>
              <a:rPr lang="de-DE" sz="2300" b="1" dirty="0" smtClean="0">
                <a:solidFill>
                  <a:srgbClr val="FF0000"/>
                </a:solidFill>
              </a:rPr>
              <a:t> erforderlich</a:t>
            </a:r>
            <a:r>
              <a:rPr lang="de-DE" sz="2300" b="1" dirty="0">
                <a:solidFill>
                  <a:srgbClr val="FF0000"/>
                </a:solidFill>
              </a:rPr>
              <a:t>,</a:t>
            </a:r>
            <a:endParaRPr lang="de-DE" sz="2300" b="1" dirty="0" smtClean="0">
              <a:solidFill>
                <a:srgbClr val="FF0000"/>
              </a:solidFill>
            </a:endParaRPr>
          </a:p>
          <a:p>
            <a:r>
              <a:rPr lang="de-DE" sz="2300" b="1" dirty="0">
                <a:solidFill>
                  <a:srgbClr val="FF0000"/>
                </a:solidFill>
              </a:rPr>
              <a:t>	</a:t>
            </a:r>
            <a:r>
              <a:rPr lang="de-DE" sz="2300" b="1" dirty="0" smtClean="0">
                <a:solidFill>
                  <a:srgbClr val="FF0000"/>
                </a:solidFill>
              </a:rPr>
              <a:t>    für die Teilnahme </a:t>
            </a:r>
            <a:r>
              <a:rPr lang="de-DE" sz="2300" b="1" dirty="0">
                <a:solidFill>
                  <a:srgbClr val="FF0000"/>
                </a:solidFill>
              </a:rPr>
              <a:t>auschlaggebend und </a:t>
            </a:r>
            <a:r>
              <a:rPr lang="de-DE" sz="2300" b="1" dirty="0" smtClean="0">
                <a:solidFill>
                  <a:srgbClr val="FF0000"/>
                </a:solidFill>
              </a:rPr>
              <a:t>bindend!</a:t>
            </a:r>
            <a:endParaRPr lang="de-DE" sz="23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15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012" y="2018387"/>
            <a:ext cx="9536023" cy="3698220"/>
          </a:xfrm>
          <a:prstGeom prst="rect">
            <a:avLst/>
          </a:prstGeo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34379-3F86-4549-ABC6-778E233C0774}" type="datetime1">
              <a:rPr lang="de-DE" altLang="de-DE" smtClean="0"/>
              <a:t>28.11.2019</a:t>
            </a:fld>
            <a:endParaRPr lang="de-DE" alt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 smtClean="0"/>
              <a:t>Einführung in die Laborveranstaltung</a:t>
            </a:r>
            <a:endParaRPr lang="de-DE" alt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D161F-D53C-4B35-A10D-F42792C6B946}" type="slidenum">
              <a:rPr lang="de-DE" altLang="de-DE" smtClean="0"/>
              <a:pPr/>
              <a:t>12</a:t>
            </a:fld>
            <a:endParaRPr lang="de-DE" altLang="de-DE"/>
          </a:p>
        </p:txBody>
      </p:sp>
      <p:sp>
        <p:nvSpPr>
          <p:cNvPr id="7" name="Textfeld 6"/>
          <p:cNvSpPr txBox="1"/>
          <p:nvPr/>
        </p:nvSpPr>
        <p:spPr>
          <a:xfrm>
            <a:off x="4736976" y="252611"/>
            <a:ext cx="4824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 smtClean="0"/>
              <a:t>Gruppeneinteilung und Zeitplan </a:t>
            </a:r>
            <a:endParaRPr lang="de-DE" sz="2400" b="1" dirty="0"/>
          </a:p>
        </p:txBody>
      </p:sp>
      <p:sp>
        <p:nvSpPr>
          <p:cNvPr id="17" name="Titel 1"/>
          <p:cNvSpPr>
            <a:spLocks noGrp="1"/>
          </p:cNvSpPr>
          <p:nvPr>
            <p:ph type="title"/>
          </p:nvPr>
        </p:nvSpPr>
        <p:spPr>
          <a:xfrm>
            <a:off x="560512" y="1196752"/>
            <a:ext cx="9067800" cy="455613"/>
          </a:xfrm>
        </p:spPr>
        <p:txBody>
          <a:bodyPr/>
          <a:lstStyle/>
          <a:p>
            <a:r>
              <a:rPr lang="de-DE" sz="2400" dirty="0" smtClean="0"/>
              <a:t>Teilnehmerliste</a:t>
            </a:r>
            <a:endParaRPr lang="de-DE" sz="2400" dirty="0"/>
          </a:p>
        </p:txBody>
      </p:sp>
      <p:sp>
        <p:nvSpPr>
          <p:cNvPr id="20" name="Rechteck 19"/>
          <p:cNvSpPr/>
          <p:nvPr/>
        </p:nvSpPr>
        <p:spPr>
          <a:xfrm>
            <a:off x="272480" y="5863044"/>
            <a:ext cx="950505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300" b="1" u="sng" dirty="0">
                <a:solidFill>
                  <a:srgbClr val="FF0000"/>
                </a:solidFill>
              </a:rPr>
              <a:t>Wichtig</a:t>
            </a:r>
            <a:r>
              <a:rPr lang="de-DE" sz="2300" b="1" dirty="0">
                <a:solidFill>
                  <a:srgbClr val="FF0000"/>
                </a:solidFill>
              </a:rPr>
              <a:t>: </a:t>
            </a:r>
            <a:r>
              <a:rPr lang="de-DE" sz="2300" b="1" dirty="0" smtClean="0">
                <a:solidFill>
                  <a:srgbClr val="FF0000"/>
                </a:solidFill>
              </a:rPr>
              <a:t>Gruppen </a:t>
            </a:r>
            <a:r>
              <a:rPr lang="de-DE" sz="2300" b="1" u="sng" dirty="0" smtClean="0">
                <a:solidFill>
                  <a:srgbClr val="FF0000"/>
                </a:solidFill>
              </a:rPr>
              <a:t>vollständig</a:t>
            </a:r>
            <a:r>
              <a:rPr lang="de-DE" sz="2300" b="1" dirty="0" smtClean="0">
                <a:solidFill>
                  <a:srgbClr val="FF0000"/>
                </a:solidFill>
              </a:rPr>
              <a:t> und </a:t>
            </a:r>
            <a:r>
              <a:rPr lang="de-DE" sz="2300" b="1" u="sng" dirty="0" smtClean="0">
                <a:solidFill>
                  <a:srgbClr val="FF0000"/>
                </a:solidFill>
              </a:rPr>
              <a:t>von oben nach unten </a:t>
            </a:r>
            <a:r>
              <a:rPr lang="de-DE" sz="2300" b="1" dirty="0" smtClean="0">
                <a:solidFill>
                  <a:srgbClr val="FF0000"/>
                </a:solidFill>
              </a:rPr>
              <a:t>auffüllen!</a:t>
            </a:r>
            <a:endParaRPr lang="de-DE" sz="2300" b="1" dirty="0">
              <a:solidFill>
                <a:srgbClr val="FF0000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7021810" y="980728"/>
            <a:ext cx="288032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Aushang </a:t>
            </a:r>
            <a:r>
              <a:rPr lang="de-DE" sz="1600" b="1" dirty="0"/>
              <a:t>am Infobrett </a:t>
            </a:r>
            <a:r>
              <a:rPr lang="de-DE" sz="1600" b="1" dirty="0" smtClean="0"/>
              <a:t>im           L-Gebäude</a:t>
            </a:r>
            <a:r>
              <a:rPr lang="de-DE" sz="1600" b="1" dirty="0"/>
              <a:t>, 1.OG</a:t>
            </a:r>
            <a:r>
              <a:rPr lang="de-DE" sz="1600" b="1" dirty="0" smtClean="0"/>
              <a:t>,            zwischen </a:t>
            </a:r>
            <a:r>
              <a:rPr lang="de-DE" sz="1600" b="1" dirty="0"/>
              <a:t>L218 und L219</a:t>
            </a:r>
          </a:p>
          <a:p>
            <a:pPr algn="ctr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4885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012" y="1912847"/>
            <a:ext cx="9536023" cy="3698220"/>
          </a:xfrm>
          <a:prstGeom prst="rect">
            <a:avLst/>
          </a:prstGeo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34379-3F86-4549-ABC6-778E233C0774}" type="datetime1">
              <a:rPr lang="de-DE" altLang="de-DE" smtClean="0"/>
              <a:t>28.11.2019</a:t>
            </a:fld>
            <a:endParaRPr lang="de-DE" alt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 smtClean="0"/>
              <a:t>Einführung in die Laborveranstaltung</a:t>
            </a:r>
            <a:endParaRPr lang="de-DE" alt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D161F-D53C-4B35-A10D-F42792C6B946}" type="slidenum">
              <a:rPr lang="de-DE" altLang="de-DE" smtClean="0"/>
              <a:pPr/>
              <a:t>13</a:t>
            </a:fld>
            <a:endParaRPr lang="de-DE" altLang="de-DE"/>
          </a:p>
        </p:txBody>
      </p:sp>
      <p:sp>
        <p:nvSpPr>
          <p:cNvPr id="7" name="Textfeld 6"/>
          <p:cNvSpPr txBox="1"/>
          <p:nvPr/>
        </p:nvSpPr>
        <p:spPr>
          <a:xfrm>
            <a:off x="4736976" y="252611"/>
            <a:ext cx="4824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 smtClean="0"/>
              <a:t>Gruppeneinteilung und Zeitplan </a:t>
            </a:r>
            <a:endParaRPr lang="de-DE" sz="2400" b="1" dirty="0"/>
          </a:p>
        </p:txBody>
      </p:sp>
      <p:sp>
        <p:nvSpPr>
          <p:cNvPr id="17" name="Titel 1"/>
          <p:cNvSpPr>
            <a:spLocks noGrp="1"/>
          </p:cNvSpPr>
          <p:nvPr>
            <p:ph type="title"/>
          </p:nvPr>
        </p:nvSpPr>
        <p:spPr>
          <a:xfrm>
            <a:off x="560512" y="1196752"/>
            <a:ext cx="9067800" cy="455613"/>
          </a:xfrm>
        </p:spPr>
        <p:txBody>
          <a:bodyPr/>
          <a:lstStyle/>
          <a:p>
            <a:r>
              <a:rPr lang="de-DE" sz="2400" dirty="0" smtClean="0"/>
              <a:t>Teilnehmerliste - Beispiel #1</a:t>
            </a:r>
            <a:endParaRPr lang="de-DE" sz="2400" dirty="0"/>
          </a:p>
        </p:txBody>
      </p:sp>
      <p:sp>
        <p:nvSpPr>
          <p:cNvPr id="2" name="Textfeld 1"/>
          <p:cNvSpPr txBox="1"/>
          <p:nvPr/>
        </p:nvSpPr>
        <p:spPr>
          <a:xfrm>
            <a:off x="1640632" y="3284984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Anton</a:t>
            </a:r>
            <a:endParaRPr lang="en-US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4953000" y="3284984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Berta</a:t>
            </a:r>
            <a:endParaRPr lang="en-US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7689304" y="3284984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Dora</a:t>
            </a:r>
            <a:endParaRPr lang="en-US" b="1" dirty="0"/>
          </a:p>
        </p:txBody>
      </p:sp>
      <p:sp>
        <p:nvSpPr>
          <p:cNvPr id="12" name="Textfeld 11"/>
          <p:cNvSpPr txBox="1"/>
          <p:nvPr/>
        </p:nvSpPr>
        <p:spPr>
          <a:xfrm>
            <a:off x="1712640" y="377974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Emil</a:t>
            </a:r>
            <a:endParaRPr lang="en-US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4754227" y="3779748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Friedrich</a:t>
            </a:r>
            <a:endParaRPr lang="en-US" b="1" dirty="0"/>
          </a:p>
        </p:txBody>
      </p:sp>
      <p:cxnSp>
        <p:nvCxnSpPr>
          <p:cNvPr id="8" name="Gerade Verbindung mit Pfeil 7"/>
          <p:cNvCxnSpPr/>
          <p:nvPr/>
        </p:nvCxnSpPr>
        <p:spPr bwMode="auto">
          <a:xfrm flipV="1">
            <a:off x="6211036" y="3964414"/>
            <a:ext cx="1766300" cy="1854775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5244105" y="5781216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Gustav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2003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012" y="1912847"/>
            <a:ext cx="9536023" cy="3698220"/>
          </a:xfrm>
          <a:prstGeom prst="rect">
            <a:avLst/>
          </a:prstGeo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34379-3F86-4549-ABC6-778E233C0774}" type="datetime1">
              <a:rPr lang="de-DE" altLang="de-DE" smtClean="0"/>
              <a:t>28.11.2019</a:t>
            </a:fld>
            <a:endParaRPr lang="de-DE" alt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 smtClean="0"/>
              <a:t>Einführung in die Laborveranstaltung</a:t>
            </a:r>
            <a:endParaRPr lang="de-DE" alt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D161F-D53C-4B35-A10D-F42792C6B946}" type="slidenum">
              <a:rPr lang="de-DE" altLang="de-DE" smtClean="0"/>
              <a:pPr/>
              <a:t>14</a:t>
            </a:fld>
            <a:endParaRPr lang="de-DE" altLang="de-DE"/>
          </a:p>
        </p:txBody>
      </p:sp>
      <p:sp>
        <p:nvSpPr>
          <p:cNvPr id="7" name="Textfeld 6"/>
          <p:cNvSpPr txBox="1"/>
          <p:nvPr/>
        </p:nvSpPr>
        <p:spPr>
          <a:xfrm>
            <a:off x="4736976" y="252611"/>
            <a:ext cx="4824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 smtClean="0"/>
              <a:t>Gruppeneinteilung und Zeitplan </a:t>
            </a:r>
            <a:endParaRPr lang="de-DE" sz="2400" b="1" dirty="0"/>
          </a:p>
        </p:txBody>
      </p:sp>
      <p:sp>
        <p:nvSpPr>
          <p:cNvPr id="17" name="Titel 1"/>
          <p:cNvSpPr>
            <a:spLocks noGrp="1"/>
          </p:cNvSpPr>
          <p:nvPr>
            <p:ph type="title"/>
          </p:nvPr>
        </p:nvSpPr>
        <p:spPr>
          <a:xfrm>
            <a:off x="560512" y="1196752"/>
            <a:ext cx="9067800" cy="455613"/>
          </a:xfrm>
        </p:spPr>
        <p:txBody>
          <a:bodyPr/>
          <a:lstStyle/>
          <a:p>
            <a:r>
              <a:rPr lang="de-DE" sz="2400" dirty="0" smtClean="0"/>
              <a:t>Teilnehmerliste - Beispiel #2</a:t>
            </a:r>
            <a:endParaRPr lang="de-DE" sz="2400" dirty="0"/>
          </a:p>
        </p:txBody>
      </p:sp>
      <p:sp>
        <p:nvSpPr>
          <p:cNvPr id="2" name="Textfeld 1"/>
          <p:cNvSpPr txBox="1"/>
          <p:nvPr/>
        </p:nvSpPr>
        <p:spPr>
          <a:xfrm>
            <a:off x="1640632" y="3284984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Anton</a:t>
            </a:r>
            <a:endParaRPr lang="en-US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4953000" y="3284984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Berta</a:t>
            </a:r>
            <a:endParaRPr lang="en-US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7689304" y="3284984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Dora</a:t>
            </a:r>
            <a:endParaRPr lang="en-US" b="1" dirty="0"/>
          </a:p>
        </p:txBody>
      </p:sp>
      <p:sp>
        <p:nvSpPr>
          <p:cNvPr id="12" name="Textfeld 11"/>
          <p:cNvSpPr txBox="1"/>
          <p:nvPr/>
        </p:nvSpPr>
        <p:spPr>
          <a:xfrm>
            <a:off x="1712640" y="377974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Emil</a:t>
            </a:r>
            <a:endParaRPr lang="en-US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4754227" y="3779748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Friedrich</a:t>
            </a:r>
            <a:endParaRPr lang="en-US" b="1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 flipV="1">
            <a:off x="6045696" y="4437112"/>
            <a:ext cx="1861108" cy="155153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" name="Textfeld 18"/>
          <p:cNvSpPr txBox="1"/>
          <p:nvPr/>
        </p:nvSpPr>
        <p:spPr>
          <a:xfrm>
            <a:off x="3957464" y="5988642"/>
            <a:ext cx="2467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Heinrich, Ida, </a:t>
            </a:r>
            <a:r>
              <a:rPr lang="en-US" sz="1800" b="1" dirty="0" err="1" smtClean="0"/>
              <a:t>Jakob</a:t>
            </a:r>
            <a:r>
              <a:rPr lang="en-US" sz="1800" b="1" dirty="0" smtClean="0"/>
              <a:t> </a:t>
            </a:r>
            <a:endParaRPr lang="en-US" b="1" dirty="0"/>
          </a:p>
        </p:txBody>
      </p:sp>
      <p:cxnSp>
        <p:nvCxnSpPr>
          <p:cNvPr id="20" name="Gerade Verbindung mit Pfeil 19"/>
          <p:cNvCxnSpPr/>
          <p:nvPr/>
        </p:nvCxnSpPr>
        <p:spPr bwMode="auto">
          <a:xfrm flipV="1">
            <a:off x="5280853" y="4509120"/>
            <a:ext cx="0" cy="1479522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Gerade Verbindung mit Pfeil 20"/>
          <p:cNvCxnSpPr/>
          <p:nvPr/>
        </p:nvCxnSpPr>
        <p:spPr bwMode="auto">
          <a:xfrm flipH="1" flipV="1">
            <a:off x="1928664" y="4437112"/>
            <a:ext cx="2244826" cy="155369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94431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012" y="1912847"/>
            <a:ext cx="9536023" cy="3698220"/>
          </a:xfrm>
          <a:prstGeom prst="rect">
            <a:avLst/>
          </a:prstGeo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34379-3F86-4549-ABC6-778E233C0774}" type="datetime1">
              <a:rPr lang="de-DE" altLang="de-DE" smtClean="0"/>
              <a:t>28.11.2019</a:t>
            </a:fld>
            <a:endParaRPr lang="de-DE" alt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 smtClean="0"/>
              <a:t>Einführung in die Laborveranstaltung</a:t>
            </a:r>
            <a:endParaRPr lang="de-DE" alt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D161F-D53C-4B35-A10D-F42792C6B946}" type="slidenum">
              <a:rPr lang="de-DE" altLang="de-DE" smtClean="0"/>
              <a:pPr/>
              <a:t>15</a:t>
            </a:fld>
            <a:endParaRPr lang="de-DE" altLang="de-DE"/>
          </a:p>
        </p:txBody>
      </p:sp>
      <p:sp>
        <p:nvSpPr>
          <p:cNvPr id="7" name="Textfeld 6"/>
          <p:cNvSpPr txBox="1"/>
          <p:nvPr/>
        </p:nvSpPr>
        <p:spPr>
          <a:xfrm>
            <a:off x="4736976" y="252611"/>
            <a:ext cx="4824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 smtClean="0"/>
              <a:t>Gruppeneinteilung und Zeitplan </a:t>
            </a:r>
            <a:endParaRPr lang="de-DE" sz="2400" b="1" dirty="0"/>
          </a:p>
        </p:txBody>
      </p:sp>
      <p:sp>
        <p:nvSpPr>
          <p:cNvPr id="17" name="Titel 1"/>
          <p:cNvSpPr>
            <a:spLocks noGrp="1"/>
          </p:cNvSpPr>
          <p:nvPr>
            <p:ph type="title"/>
          </p:nvPr>
        </p:nvSpPr>
        <p:spPr>
          <a:xfrm>
            <a:off x="560512" y="1196752"/>
            <a:ext cx="9067800" cy="455613"/>
          </a:xfrm>
        </p:spPr>
        <p:txBody>
          <a:bodyPr/>
          <a:lstStyle/>
          <a:p>
            <a:r>
              <a:rPr lang="de-DE" sz="2400" dirty="0" smtClean="0"/>
              <a:t>Teilnehmerliste - Beispiel #3</a:t>
            </a:r>
            <a:endParaRPr lang="de-DE" sz="2400" dirty="0"/>
          </a:p>
        </p:txBody>
      </p:sp>
      <p:sp>
        <p:nvSpPr>
          <p:cNvPr id="2" name="Textfeld 1"/>
          <p:cNvSpPr txBox="1"/>
          <p:nvPr/>
        </p:nvSpPr>
        <p:spPr>
          <a:xfrm>
            <a:off x="1640632" y="3284984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Anton</a:t>
            </a:r>
            <a:endParaRPr lang="en-US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4953000" y="3284984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Berta</a:t>
            </a:r>
            <a:endParaRPr lang="en-US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7689304" y="3284984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Dora</a:t>
            </a:r>
            <a:endParaRPr lang="en-US" b="1" dirty="0"/>
          </a:p>
        </p:txBody>
      </p:sp>
      <p:sp>
        <p:nvSpPr>
          <p:cNvPr id="12" name="Textfeld 11"/>
          <p:cNvSpPr txBox="1"/>
          <p:nvPr/>
        </p:nvSpPr>
        <p:spPr>
          <a:xfrm>
            <a:off x="1712640" y="377974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Emil</a:t>
            </a:r>
            <a:endParaRPr lang="en-US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4754227" y="3779748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Friedrich</a:t>
            </a:r>
            <a:endParaRPr lang="en-US" b="1" dirty="0"/>
          </a:p>
        </p:txBody>
      </p:sp>
      <p:sp>
        <p:nvSpPr>
          <p:cNvPr id="22" name="Textfeld 21"/>
          <p:cNvSpPr txBox="1"/>
          <p:nvPr/>
        </p:nvSpPr>
        <p:spPr>
          <a:xfrm>
            <a:off x="1509068" y="422108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Heinrich</a:t>
            </a:r>
            <a:endParaRPr lang="en-US" b="1" dirty="0"/>
          </a:p>
        </p:txBody>
      </p:sp>
      <p:sp>
        <p:nvSpPr>
          <p:cNvPr id="23" name="Textfeld 22"/>
          <p:cNvSpPr txBox="1"/>
          <p:nvPr/>
        </p:nvSpPr>
        <p:spPr>
          <a:xfrm>
            <a:off x="5087530" y="4221088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Ida</a:t>
            </a:r>
            <a:endParaRPr lang="en-US" b="1" dirty="0"/>
          </a:p>
        </p:txBody>
      </p:sp>
      <p:sp>
        <p:nvSpPr>
          <p:cNvPr id="24" name="Textfeld 23"/>
          <p:cNvSpPr txBox="1"/>
          <p:nvPr/>
        </p:nvSpPr>
        <p:spPr>
          <a:xfrm>
            <a:off x="1612395" y="4681234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Gustav</a:t>
            </a:r>
            <a:endParaRPr lang="en-US" b="1" dirty="0"/>
          </a:p>
        </p:txBody>
      </p:sp>
      <p:sp>
        <p:nvSpPr>
          <p:cNvPr id="25" name="Textfeld 24"/>
          <p:cNvSpPr txBox="1"/>
          <p:nvPr/>
        </p:nvSpPr>
        <p:spPr>
          <a:xfrm>
            <a:off x="5031299" y="468123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Karl</a:t>
            </a:r>
            <a:endParaRPr lang="en-US" b="1" dirty="0"/>
          </a:p>
        </p:txBody>
      </p:sp>
      <p:sp>
        <p:nvSpPr>
          <p:cNvPr id="26" name="Textfeld 25"/>
          <p:cNvSpPr txBox="1"/>
          <p:nvPr/>
        </p:nvSpPr>
        <p:spPr>
          <a:xfrm>
            <a:off x="1612395" y="514790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Ludwig</a:t>
            </a:r>
            <a:endParaRPr lang="en-US" b="1" dirty="0"/>
          </a:p>
        </p:txBody>
      </p:sp>
      <p:sp>
        <p:nvSpPr>
          <p:cNvPr id="27" name="Textfeld 26"/>
          <p:cNvSpPr txBox="1"/>
          <p:nvPr/>
        </p:nvSpPr>
        <p:spPr>
          <a:xfrm>
            <a:off x="4959291" y="514790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Marta</a:t>
            </a:r>
            <a:endParaRPr lang="en-US" b="1" dirty="0"/>
          </a:p>
        </p:txBody>
      </p:sp>
      <p:sp>
        <p:nvSpPr>
          <p:cNvPr id="28" name="Ellipse 27"/>
          <p:cNvSpPr/>
          <p:nvPr/>
        </p:nvSpPr>
        <p:spPr bwMode="auto">
          <a:xfrm>
            <a:off x="1496616" y="5116542"/>
            <a:ext cx="1224136" cy="472698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Ellipse 28"/>
          <p:cNvSpPr/>
          <p:nvPr/>
        </p:nvSpPr>
        <p:spPr bwMode="auto">
          <a:xfrm>
            <a:off x="4760518" y="5116542"/>
            <a:ext cx="1224136" cy="472698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0" name="Gerade Verbindung mit Pfeil 29"/>
          <p:cNvCxnSpPr/>
          <p:nvPr/>
        </p:nvCxnSpPr>
        <p:spPr bwMode="auto">
          <a:xfrm flipV="1">
            <a:off x="2720752" y="3964414"/>
            <a:ext cx="5323777" cy="1368152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" name="Gerade Verbindung mit Pfeil 30"/>
          <p:cNvCxnSpPr/>
          <p:nvPr/>
        </p:nvCxnSpPr>
        <p:spPr bwMode="auto">
          <a:xfrm flipV="1">
            <a:off x="5984654" y="4865900"/>
            <a:ext cx="2136698" cy="48699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2" name="Textfeld 31"/>
          <p:cNvSpPr txBox="1"/>
          <p:nvPr/>
        </p:nvSpPr>
        <p:spPr>
          <a:xfrm>
            <a:off x="7704112" y="4221088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err="1" smtClean="0"/>
              <a:t>Jakob</a:t>
            </a:r>
            <a:endParaRPr lang="en-US" b="1" dirty="0"/>
          </a:p>
        </p:txBody>
      </p:sp>
      <p:sp>
        <p:nvSpPr>
          <p:cNvPr id="33" name="Textfeld 32"/>
          <p:cNvSpPr txBox="1"/>
          <p:nvPr/>
        </p:nvSpPr>
        <p:spPr>
          <a:xfrm>
            <a:off x="595878" y="5745450"/>
            <a:ext cx="88936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FF0000"/>
                </a:solidFill>
              </a:rPr>
              <a:t>Finale Gruppeneinteilung inklusive Zeitplan wird nach Ablauf der Einschreibefrist per E-Mail versendet!</a:t>
            </a:r>
            <a:endParaRPr lang="de-DE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440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34379-3F86-4549-ABC6-778E233C0774}" type="datetime1">
              <a:rPr lang="de-DE" altLang="de-DE" smtClean="0"/>
              <a:t>28.11.2019</a:t>
            </a:fld>
            <a:endParaRPr lang="de-DE" alt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 smtClean="0"/>
              <a:t>Einführung in die Laborveranstaltung</a:t>
            </a:r>
            <a:endParaRPr lang="de-DE" alt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D161F-D53C-4B35-A10D-F42792C6B946}" type="slidenum">
              <a:rPr lang="de-DE" altLang="de-DE" smtClean="0"/>
              <a:pPr/>
              <a:t>16</a:t>
            </a:fld>
            <a:endParaRPr lang="de-DE" altLang="de-DE"/>
          </a:p>
        </p:txBody>
      </p:sp>
      <p:sp>
        <p:nvSpPr>
          <p:cNvPr id="7" name="Textfeld 6"/>
          <p:cNvSpPr txBox="1"/>
          <p:nvPr/>
        </p:nvSpPr>
        <p:spPr>
          <a:xfrm>
            <a:off x="4736976" y="252611"/>
            <a:ext cx="4824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 smtClean="0"/>
              <a:t>Gruppeneinteilung und Zeitplan </a:t>
            </a:r>
            <a:endParaRPr lang="de-DE" sz="2400" b="1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1162" y="1188046"/>
            <a:ext cx="9067800" cy="455613"/>
          </a:xfrm>
        </p:spPr>
        <p:txBody>
          <a:bodyPr/>
          <a:lstStyle/>
          <a:p>
            <a:r>
              <a:rPr lang="de-DE" sz="2400" dirty="0" smtClean="0"/>
              <a:t>Wann habe ich welchen Versuch?  </a:t>
            </a:r>
            <a:br>
              <a:rPr lang="de-DE" sz="2400" dirty="0" smtClean="0"/>
            </a:br>
            <a:endParaRPr lang="de-DE" sz="2400" dirty="0"/>
          </a:p>
        </p:txBody>
      </p:sp>
      <p:sp>
        <p:nvSpPr>
          <p:cNvPr id="3" name="Textfeld 2"/>
          <p:cNvSpPr txBox="1"/>
          <p:nvPr/>
        </p:nvSpPr>
        <p:spPr>
          <a:xfrm>
            <a:off x="1208584" y="2267580"/>
            <a:ext cx="7272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 smtClean="0"/>
              <a:t>Terminplan</a:t>
            </a:r>
            <a:r>
              <a:rPr lang="en-US" sz="1800" b="1" dirty="0" smtClean="0"/>
              <a:t> ALS</a:t>
            </a:r>
            <a:endParaRPr lang="en-US" sz="1800" b="1" dirty="0"/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418311"/>
              </p:ext>
            </p:extLst>
          </p:nvPr>
        </p:nvGraphicFramePr>
        <p:xfrm>
          <a:off x="1519900" y="3103508"/>
          <a:ext cx="6554079" cy="2441430"/>
        </p:xfrm>
        <a:graphic>
          <a:graphicData uri="http://schemas.openxmlformats.org/drawingml/2006/table">
            <a:tbl>
              <a:tblPr/>
              <a:tblGrid>
                <a:gridCol w="895604">
                  <a:extLst>
                    <a:ext uri="{9D8B030D-6E8A-4147-A177-3AD203B41FA5}">
                      <a16:colId xmlns:a16="http://schemas.microsoft.com/office/drawing/2014/main" val="2047740100"/>
                    </a:ext>
                  </a:extLst>
                </a:gridCol>
                <a:gridCol w="2978947">
                  <a:extLst>
                    <a:ext uri="{9D8B030D-6E8A-4147-A177-3AD203B41FA5}">
                      <a16:colId xmlns:a16="http://schemas.microsoft.com/office/drawing/2014/main" val="1161717123"/>
                    </a:ext>
                  </a:extLst>
                </a:gridCol>
                <a:gridCol w="877888">
                  <a:extLst>
                    <a:ext uri="{9D8B030D-6E8A-4147-A177-3AD203B41FA5}">
                      <a16:colId xmlns:a16="http://schemas.microsoft.com/office/drawing/2014/main" val="4040515506"/>
                    </a:ext>
                  </a:extLst>
                </a:gridCol>
                <a:gridCol w="935038">
                  <a:extLst>
                    <a:ext uri="{9D8B030D-6E8A-4147-A177-3AD203B41FA5}">
                      <a16:colId xmlns:a16="http://schemas.microsoft.com/office/drawing/2014/main" val="216961998"/>
                    </a:ext>
                  </a:extLst>
                </a:gridCol>
                <a:gridCol w="866602">
                  <a:extLst>
                    <a:ext uri="{9D8B030D-6E8A-4147-A177-3AD203B41FA5}">
                      <a16:colId xmlns:a16="http://schemas.microsoft.com/office/drawing/2014/main" val="3266382359"/>
                    </a:ext>
                  </a:extLst>
                </a:gridCol>
              </a:tblGrid>
              <a:tr h="27127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Gruppennr</a:t>
                      </a:r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Freitag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Freitag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Montag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819364"/>
                  </a:ext>
                </a:extLst>
              </a:tr>
              <a:tr h="27127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Teilnehmer pro Gruppe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06.03.2020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06.03.2020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09.03.2020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632841"/>
                  </a:ext>
                </a:extLst>
              </a:tr>
              <a:tr h="27127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8:00-12:00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13:00-17:00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8:00-12:00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220366"/>
                  </a:ext>
                </a:extLst>
              </a:tr>
              <a:tr h="271270"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Quali</a:t>
                      </a:r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Quanti</a:t>
                      </a:r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689988"/>
                  </a:ext>
                </a:extLst>
              </a:tr>
              <a:tr h="271270"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Quali.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Quanti</a:t>
                      </a:r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296857"/>
                  </a:ext>
                </a:extLst>
              </a:tr>
              <a:tr h="271270"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Quanti.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Quali</a:t>
                      </a:r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521912"/>
                  </a:ext>
                </a:extLst>
              </a:tr>
              <a:tr h="271270"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Quanti.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Quali</a:t>
                      </a:r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225894"/>
                  </a:ext>
                </a:extLst>
              </a:tr>
              <a:tr h="271270"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Quali.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Quanti.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475984"/>
                  </a:ext>
                </a:extLst>
              </a:tr>
              <a:tr h="271270"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Quali.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Quanti</a:t>
                      </a:r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587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26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AC54-F74E-4A93-8089-B23C8163F47C}" type="datetime1">
              <a:rPr lang="de-DE" altLang="de-DE" smtClean="0"/>
              <a:t>28.11.2019</a:t>
            </a:fld>
            <a:endParaRPr lang="de-DE" alt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 smtClean="0"/>
              <a:t>Einführung in die Laborveranstaltung</a:t>
            </a:r>
            <a:endParaRPr lang="de-DE" alt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D161F-D53C-4B35-A10D-F42792C6B946}" type="slidenum">
              <a:rPr lang="de-DE" altLang="de-DE" smtClean="0"/>
              <a:pPr/>
              <a:t>17</a:t>
            </a:fld>
            <a:endParaRPr lang="de-DE" altLang="de-DE"/>
          </a:p>
        </p:txBody>
      </p:sp>
      <p:sp>
        <p:nvSpPr>
          <p:cNvPr id="7" name="Textfeld 6"/>
          <p:cNvSpPr txBox="1"/>
          <p:nvPr/>
        </p:nvSpPr>
        <p:spPr>
          <a:xfrm>
            <a:off x="3152800" y="2636912"/>
            <a:ext cx="3986989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800" b="1" dirty="0" smtClean="0"/>
              <a:t>Organisation</a:t>
            </a:r>
          </a:p>
          <a:p>
            <a:endParaRPr lang="de-DE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56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7802-FFC3-41FA-B9B4-5AB1005BC30D}" type="datetime1">
              <a:rPr lang="de-DE" altLang="de-DE" smtClean="0"/>
              <a:t>28.11.2019</a:t>
            </a:fld>
            <a:endParaRPr lang="de-DE" alt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 smtClean="0"/>
              <a:t>Einführung in die Laborveranstaltung</a:t>
            </a:r>
            <a:endParaRPr lang="de-DE" alt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D161F-D53C-4B35-A10D-F42792C6B946}" type="slidenum">
              <a:rPr lang="de-DE" altLang="de-DE" smtClean="0"/>
              <a:pPr/>
              <a:t>18</a:t>
            </a:fld>
            <a:endParaRPr lang="de-DE" altLang="de-DE"/>
          </a:p>
        </p:txBody>
      </p:sp>
      <p:sp>
        <p:nvSpPr>
          <p:cNvPr id="7" name="Textfeld 6"/>
          <p:cNvSpPr txBox="1"/>
          <p:nvPr/>
        </p:nvSpPr>
        <p:spPr>
          <a:xfrm>
            <a:off x="4736976" y="252611"/>
            <a:ext cx="4824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 smtClean="0"/>
              <a:t>Organisation</a:t>
            </a:r>
            <a:endParaRPr lang="de-DE" sz="2400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406574" y="1268760"/>
            <a:ext cx="8928992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b="1" dirty="0" smtClean="0"/>
              <a:t>Allgemeine Sicherheitseinweisung</a:t>
            </a:r>
            <a:r>
              <a:rPr lang="de-DE" sz="2000" dirty="0" smtClean="0"/>
              <a:t> </a:t>
            </a:r>
            <a:r>
              <a:rPr lang="de-DE" sz="2000" b="1" dirty="0">
                <a:solidFill>
                  <a:srgbClr val="FF0000"/>
                </a:solidFill>
              </a:rPr>
              <a:t>muss vorhanden sein!!! </a:t>
            </a:r>
            <a:r>
              <a:rPr lang="de-DE" sz="2000" b="1" dirty="0" smtClean="0">
                <a:solidFill>
                  <a:srgbClr val="FF0000"/>
                </a:solidFill>
              </a:rPr>
              <a:t>    </a:t>
            </a:r>
            <a:r>
              <a:rPr lang="de-DE" sz="2000" dirty="0" smtClean="0"/>
              <a:t>Ansonsten </a:t>
            </a:r>
            <a:r>
              <a:rPr lang="de-DE" sz="2000" dirty="0"/>
              <a:t>keine Teilnahme möglich</a:t>
            </a:r>
            <a:r>
              <a:rPr lang="de-DE" sz="2000" dirty="0" smtClean="0"/>
              <a:t>!</a:t>
            </a:r>
          </a:p>
          <a:p>
            <a:pPr lvl="0"/>
            <a:endParaRPr lang="de-DE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b="1" dirty="0"/>
              <a:t>Tätigkeitsbezogene </a:t>
            </a:r>
            <a:r>
              <a:rPr lang="de-DE" sz="2000" b="1" dirty="0" smtClean="0"/>
              <a:t>Sicherheitseinweisung </a:t>
            </a:r>
            <a:r>
              <a:rPr lang="de-DE" sz="2000" dirty="0" smtClean="0"/>
              <a:t>wird zu </a:t>
            </a:r>
            <a:r>
              <a:rPr lang="de-DE" sz="2000" dirty="0"/>
              <a:t>Beginn der jeweiligen </a:t>
            </a:r>
            <a:r>
              <a:rPr lang="de-DE" sz="2000" dirty="0" smtClean="0"/>
              <a:t>Versuche vom jeweiligen Betreuer im Labor durchgeführt </a:t>
            </a:r>
          </a:p>
          <a:p>
            <a:pPr marL="361950" lvl="0">
              <a:buNone/>
            </a:pPr>
            <a:endParaRPr lang="de-DE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b="1" dirty="0" smtClean="0"/>
              <a:t>Antestat:</a:t>
            </a:r>
            <a:endParaRPr lang="de-DE" sz="2000" b="1" dirty="0"/>
          </a:p>
          <a:p>
            <a:pPr marL="361950">
              <a:buNone/>
            </a:pPr>
            <a:r>
              <a:rPr lang="de-DE" sz="2000" b="1" dirty="0" smtClean="0">
                <a:solidFill>
                  <a:srgbClr val="FF0000"/>
                </a:solidFill>
              </a:rPr>
              <a:t>Vor </a:t>
            </a:r>
            <a:r>
              <a:rPr lang="de-DE" sz="2000" b="1" dirty="0">
                <a:solidFill>
                  <a:srgbClr val="FF0000"/>
                </a:solidFill>
              </a:rPr>
              <a:t>Versuchsbeginn wird ein Antestat </a:t>
            </a:r>
            <a:r>
              <a:rPr lang="de-DE" sz="2000" b="1" dirty="0" smtClean="0">
                <a:solidFill>
                  <a:srgbClr val="FF0000"/>
                </a:solidFill>
              </a:rPr>
              <a:t>durchgeführt </a:t>
            </a:r>
            <a:r>
              <a:rPr lang="de-DE" sz="2000" dirty="0" smtClean="0"/>
              <a:t>(Fragen an die   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000" dirty="0" smtClean="0"/>
              <a:t>Gruppenteilnehmer zu </a:t>
            </a:r>
            <a:r>
              <a:rPr lang="de-DE" sz="2000" dirty="0"/>
              <a:t>dem jeweiligen </a:t>
            </a:r>
            <a:r>
              <a:rPr lang="de-DE" sz="2000" dirty="0" smtClean="0"/>
              <a:t>Versuchsteil)</a:t>
            </a:r>
            <a:endParaRPr lang="de-DE" sz="2000" dirty="0"/>
          </a:p>
          <a:p>
            <a:pPr marL="361950">
              <a:buNone/>
            </a:pPr>
            <a:endParaRPr lang="de-DE" sz="1000" dirty="0" smtClean="0">
              <a:sym typeface="Wingdings" panose="05000000000000000000" pitchFamily="2" charset="2"/>
            </a:endParaRPr>
          </a:p>
          <a:p>
            <a:pPr marL="361950">
              <a:buNone/>
            </a:pPr>
            <a:r>
              <a:rPr lang="de-DE" sz="2000" dirty="0" smtClean="0">
                <a:sym typeface="Wingdings" panose="05000000000000000000" pitchFamily="2" charset="2"/>
              </a:rPr>
              <a:t>a</a:t>
            </a:r>
            <a:r>
              <a:rPr lang="de-DE" sz="2000" dirty="0" smtClean="0"/>
              <a:t>nhand </a:t>
            </a:r>
            <a:r>
              <a:rPr lang="de-DE" sz="2000" dirty="0"/>
              <a:t>der </a:t>
            </a:r>
            <a:r>
              <a:rPr lang="de-DE" sz="2000" b="1" i="1" u="sng" dirty="0" smtClean="0">
                <a:solidFill>
                  <a:srgbClr val="FF0000"/>
                </a:solidFill>
              </a:rPr>
              <a:t>Stichworte </a:t>
            </a:r>
            <a:r>
              <a:rPr lang="de-DE" sz="2000" dirty="0" smtClean="0"/>
              <a:t>unter </a:t>
            </a:r>
            <a:r>
              <a:rPr lang="de-DE" sz="2000" dirty="0"/>
              <a:t>den Versuchsüberschriften (siehe Laborskript)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b="1" u="sng" dirty="0" smtClean="0"/>
              <a:t>vorab</a:t>
            </a:r>
            <a:r>
              <a:rPr lang="de-DE" sz="2000" dirty="0" smtClean="0"/>
              <a:t> auf </a:t>
            </a:r>
            <a:r>
              <a:rPr lang="de-DE" sz="2000" dirty="0"/>
              <a:t>die </a:t>
            </a:r>
            <a:r>
              <a:rPr lang="de-DE" sz="2000" dirty="0" smtClean="0"/>
              <a:t>Laborversuche </a:t>
            </a:r>
            <a:r>
              <a:rPr lang="de-DE" sz="2000" dirty="0"/>
              <a:t>vorbereiten! Dazu Lehrbuch Mortimer benutzen!</a:t>
            </a:r>
            <a:r>
              <a:rPr lang="de-DE" sz="2000" b="1" dirty="0"/>
              <a:t/>
            </a:r>
            <a:br>
              <a:rPr lang="de-DE" sz="2000" b="1" dirty="0"/>
            </a:br>
            <a:endParaRPr lang="de-DE" sz="2000" b="1" dirty="0"/>
          </a:p>
          <a:p>
            <a:pPr marL="0" indent="0" algn="ctr">
              <a:buNone/>
            </a:pPr>
            <a:r>
              <a:rPr lang="de-DE" sz="2800" b="1" u="sng" dirty="0">
                <a:solidFill>
                  <a:srgbClr val="FF0000"/>
                </a:solidFill>
              </a:rPr>
              <a:t>Nicht vorbereitete Studierende </a:t>
            </a:r>
            <a:r>
              <a:rPr lang="de-DE" sz="2800" b="1" u="sng" dirty="0" smtClean="0">
                <a:solidFill>
                  <a:srgbClr val="FF0000"/>
                </a:solidFill>
              </a:rPr>
              <a:t>werden vom Versuchsteil/ Labor ausgeschlossen</a:t>
            </a:r>
            <a:r>
              <a:rPr lang="de-DE" sz="2800" b="1" dirty="0" smtClean="0">
                <a:solidFill>
                  <a:srgbClr val="FF0000"/>
                </a:solidFill>
              </a:rPr>
              <a:t>!</a:t>
            </a:r>
            <a:endParaRPr lang="de-DE" sz="2800" b="1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48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7802-FFC3-41FA-B9B4-5AB1005BC30D}" type="datetime1">
              <a:rPr lang="de-DE" altLang="de-DE" smtClean="0"/>
              <a:t>28.11.2019</a:t>
            </a:fld>
            <a:endParaRPr lang="de-DE" alt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 smtClean="0"/>
              <a:t>Einführung in die Laborveranstaltung</a:t>
            </a:r>
            <a:endParaRPr lang="de-DE" alt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D161F-D53C-4B35-A10D-F42792C6B946}" type="slidenum">
              <a:rPr lang="de-DE" altLang="de-DE" smtClean="0"/>
              <a:pPr/>
              <a:t>19</a:t>
            </a:fld>
            <a:endParaRPr lang="de-DE" altLang="de-DE"/>
          </a:p>
        </p:txBody>
      </p:sp>
      <p:sp>
        <p:nvSpPr>
          <p:cNvPr id="7" name="Textfeld 6"/>
          <p:cNvSpPr txBox="1"/>
          <p:nvPr/>
        </p:nvSpPr>
        <p:spPr>
          <a:xfrm>
            <a:off x="4736976" y="252611"/>
            <a:ext cx="4824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 smtClean="0"/>
              <a:t>Organisation</a:t>
            </a:r>
            <a:endParaRPr lang="de-DE" sz="2400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406574" y="1268760"/>
            <a:ext cx="8928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Beispiel</a:t>
            </a:r>
            <a:endParaRPr lang="de-DE" sz="2000" b="1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622" y="1407237"/>
            <a:ext cx="6949341" cy="4686059"/>
          </a:xfrm>
          <a:prstGeom prst="rect">
            <a:avLst/>
          </a:prstGeom>
        </p:spPr>
      </p:pic>
      <p:sp>
        <p:nvSpPr>
          <p:cNvPr id="3" name="Ellipse 2"/>
          <p:cNvSpPr/>
          <p:nvPr/>
        </p:nvSpPr>
        <p:spPr bwMode="auto">
          <a:xfrm>
            <a:off x="1352600" y="2487357"/>
            <a:ext cx="6048672" cy="432048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Ellipse 9"/>
          <p:cNvSpPr/>
          <p:nvPr/>
        </p:nvSpPr>
        <p:spPr bwMode="auto">
          <a:xfrm>
            <a:off x="1496616" y="4431573"/>
            <a:ext cx="2448272" cy="36004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Ellipse 10"/>
          <p:cNvSpPr/>
          <p:nvPr/>
        </p:nvSpPr>
        <p:spPr bwMode="auto">
          <a:xfrm>
            <a:off x="1649016" y="3645024"/>
            <a:ext cx="1224136" cy="36004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Ellipse 11"/>
          <p:cNvSpPr/>
          <p:nvPr/>
        </p:nvSpPr>
        <p:spPr bwMode="auto">
          <a:xfrm>
            <a:off x="1568624" y="2924944"/>
            <a:ext cx="936104" cy="288032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359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AC54-F74E-4A93-8089-B23C8163F47C}" type="datetime1">
              <a:rPr lang="de-DE" altLang="de-DE" smtClean="0"/>
              <a:t>28.11.2019</a:t>
            </a:fld>
            <a:endParaRPr lang="de-DE" alt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 smtClean="0"/>
              <a:t>Einführung in die Laborveranstaltung</a:t>
            </a:r>
            <a:endParaRPr lang="de-DE" alt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D161F-D53C-4B35-A10D-F42792C6B946}" type="slidenum">
              <a:rPr lang="de-DE" altLang="de-DE" smtClean="0"/>
              <a:pPr/>
              <a:t>2</a:t>
            </a:fld>
            <a:endParaRPr lang="de-DE" altLang="de-DE"/>
          </a:p>
        </p:txBody>
      </p:sp>
      <p:sp>
        <p:nvSpPr>
          <p:cNvPr id="7" name="Textfeld 6"/>
          <p:cNvSpPr txBox="1"/>
          <p:nvPr/>
        </p:nvSpPr>
        <p:spPr>
          <a:xfrm>
            <a:off x="560512" y="2276871"/>
            <a:ext cx="5548955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Gliederung und Inhalte der Versuche</a:t>
            </a:r>
          </a:p>
          <a:p>
            <a:endParaRPr lang="de-DE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Zeitplan und Gruppeneinteilung </a:t>
            </a:r>
          </a:p>
          <a:p>
            <a:endParaRPr lang="de-DE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Organisation</a:t>
            </a:r>
          </a:p>
          <a:p>
            <a:endParaRPr lang="de-DE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Protokoll</a:t>
            </a: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03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4429" y="2708920"/>
            <a:ext cx="9067800" cy="4419600"/>
          </a:xfrm>
        </p:spPr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566D-5CF4-41B5-9EAD-3443A5410A2C}" type="datetime1">
              <a:rPr lang="de-DE" altLang="de-DE" smtClean="0"/>
              <a:t>28.11.2019</a:t>
            </a:fld>
            <a:endParaRPr lang="de-DE" alt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 smtClean="0"/>
              <a:t>Einführung in die Laborveranstaltung</a:t>
            </a:r>
            <a:endParaRPr lang="de-DE" alt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D161F-D53C-4B35-A10D-F42792C6B946}" type="slidenum">
              <a:rPr lang="de-DE" altLang="de-DE" smtClean="0"/>
              <a:pPr/>
              <a:t>20</a:t>
            </a:fld>
            <a:endParaRPr lang="de-DE" altLang="de-DE"/>
          </a:p>
        </p:txBody>
      </p:sp>
      <p:sp>
        <p:nvSpPr>
          <p:cNvPr id="7" name="Textfeld 6"/>
          <p:cNvSpPr txBox="1"/>
          <p:nvPr/>
        </p:nvSpPr>
        <p:spPr>
          <a:xfrm>
            <a:off x="4736976" y="252611"/>
            <a:ext cx="4824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 smtClean="0"/>
              <a:t>Organisation</a:t>
            </a:r>
            <a:endParaRPr lang="de-DE" sz="2400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344488" y="1225689"/>
            <a:ext cx="94330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Bitte </a:t>
            </a:r>
            <a:r>
              <a:rPr lang="de-DE" sz="2000" dirty="0"/>
              <a:t>pro </a:t>
            </a:r>
            <a:r>
              <a:rPr lang="de-DE" sz="2000" dirty="0" smtClean="0"/>
              <a:t>Gruppe ein </a:t>
            </a:r>
            <a:r>
              <a:rPr lang="de-DE" sz="2000" b="1" dirty="0" smtClean="0"/>
              <a:t>Lehrbuch </a:t>
            </a:r>
            <a:r>
              <a:rPr lang="de-DE" sz="2000" b="1" dirty="0"/>
              <a:t>Mortimer: Chemie </a:t>
            </a:r>
            <a:r>
              <a:rPr lang="de-DE" sz="2000" dirty="0" smtClean="0"/>
              <a:t> und </a:t>
            </a:r>
            <a:r>
              <a:rPr lang="de-DE" sz="2000" dirty="0"/>
              <a:t>einen </a:t>
            </a:r>
            <a:r>
              <a:rPr lang="de-DE" sz="2000" b="1" dirty="0"/>
              <a:t>Taschenrechner </a:t>
            </a:r>
            <a:r>
              <a:rPr lang="de-DE" sz="2000" dirty="0" smtClean="0"/>
              <a:t>mitbringen</a:t>
            </a:r>
            <a:r>
              <a:rPr lang="de-DE" sz="2000" dirty="0"/>
              <a:t>! </a:t>
            </a:r>
            <a:endParaRPr lang="de-D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Jeder </a:t>
            </a:r>
            <a:r>
              <a:rPr lang="de-DE" sz="2000" dirty="0"/>
              <a:t>Studierende muss an allen Laborversuchen teilnehmen und </a:t>
            </a:r>
            <a:r>
              <a:rPr lang="de-DE" sz="2000" dirty="0" smtClean="0"/>
              <a:t>ein </a:t>
            </a:r>
            <a:r>
              <a:rPr lang="de-DE" sz="2000" dirty="0"/>
              <a:t>Protokoll </a:t>
            </a:r>
            <a:r>
              <a:rPr lang="de-DE" sz="2000" dirty="0" smtClean="0"/>
              <a:t>(</a:t>
            </a:r>
            <a:r>
              <a:rPr lang="de-DE" sz="2000" dirty="0"/>
              <a:t>c</a:t>
            </a:r>
            <a:r>
              <a:rPr lang="de-DE" sz="2000" dirty="0" smtClean="0"/>
              <a:t>omputergeschrieben</a:t>
            </a:r>
            <a:r>
              <a:rPr lang="de-DE" sz="2000" dirty="0"/>
              <a:t>) über einen Versuchsteil abgeben. </a:t>
            </a:r>
            <a:endParaRPr lang="de-D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 smtClean="0"/>
              <a:t>Anwesenheit</a:t>
            </a:r>
            <a:r>
              <a:rPr lang="de-DE" sz="2000" b="1" dirty="0"/>
              <a:t>: </a:t>
            </a:r>
          </a:p>
          <a:p>
            <a:pPr marL="361950">
              <a:buNone/>
            </a:pPr>
            <a:r>
              <a:rPr lang="de-DE" sz="2000" dirty="0"/>
              <a:t>Wenn Sie aus wichtigen Gründen (z.B. Krankheit – </a:t>
            </a:r>
            <a:r>
              <a:rPr lang="de-DE" sz="2000" b="1" dirty="0">
                <a:solidFill>
                  <a:srgbClr val="FF0000"/>
                </a:solidFill>
              </a:rPr>
              <a:t>Attest</a:t>
            </a:r>
            <a:r>
              <a:rPr lang="de-DE" sz="2000" dirty="0"/>
              <a:t>!!!) nicht an den Laborversuchen teilnehmen können:</a:t>
            </a:r>
          </a:p>
          <a:p>
            <a:pPr marL="361950">
              <a:buNone/>
            </a:pPr>
            <a:r>
              <a:rPr lang="de-DE" sz="2000" dirty="0"/>
              <a:t>Teilen Sie das bitte so früh wie möglich dem zuständigen Assistent mit</a:t>
            </a:r>
            <a:r>
              <a:rPr lang="de-DE" sz="2000" dirty="0" smtClean="0"/>
              <a:t>.</a:t>
            </a:r>
          </a:p>
          <a:p>
            <a:pPr marL="361950">
              <a:buNone/>
            </a:pPr>
            <a:endParaRPr lang="de-DE" sz="2000" dirty="0"/>
          </a:p>
          <a:p>
            <a:pPr marL="361950">
              <a:buNone/>
            </a:pPr>
            <a:r>
              <a:rPr lang="de-DE" sz="2000" dirty="0"/>
              <a:t>per </a:t>
            </a:r>
            <a:r>
              <a:rPr lang="de-DE" sz="2000" dirty="0" smtClean="0"/>
              <a:t>E-Mail</a:t>
            </a:r>
            <a:r>
              <a:rPr lang="de-DE" sz="2000" dirty="0"/>
              <a:t>: </a:t>
            </a:r>
            <a:r>
              <a:rPr lang="de-DE" sz="2000" b="1" dirty="0" smtClean="0">
                <a:solidFill>
                  <a:srgbClr val="FF0000"/>
                </a:solidFill>
              </a:rPr>
              <a:t>verena.boettner@hs-kl.de</a:t>
            </a:r>
            <a:r>
              <a:rPr lang="de-DE" sz="2000" b="1" dirty="0" smtClean="0"/>
              <a:t> </a:t>
            </a:r>
            <a:r>
              <a:rPr lang="de-DE" sz="2000" dirty="0"/>
              <a:t>oder </a:t>
            </a:r>
          </a:p>
          <a:p>
            <a:pPr marL="361950">
              <a:buNone/>
            </a:pPr>
            <a:r>
              <a:rPr lang="de-DE" sz="2000" dirty="0"/>
              <a:t>telefonisch: </a:t>
            </a:r>
            <a:r>
              <a:rPr lang="de-DE" sz="2000" b="1" dirty="0">
                <a:solidFill>
                  <a:srgbClr val="FF0000"/>
                </a:solidFill>
              </a:rPr>
              <a:t>0631/ </a:t>
            </a:r>
            <a:r>
              <a:rPr lang="de-DE" sz="2000" b="1" dirty="0" smtClean="0">
                <a:solidFill>
                  <a:srgbClr val="FF0000"/>
                </a:solidFill>
              </a:rPr>
              <a:t>3724-5347</a:t>
            </a:r>
            <a:endParaRPr lang="de-DE" sz="2000" b="1" dirty="0"/>
          </a:p>
          <a:p>
            <a:pPr marL="361950">
              <a:buNone/>
            </a:pPr>
            <a:endParaRPr lang="de-DE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Leiden Sie an </a:t>
            </a:r>
            <a:r>
              <a:rPr lang="de-DE" sz="2000" dirty="0" smtClean="0"/>
              <a:t>einer (chronischen) </a:t>
            </a:r>
            <a:r>
              <a:rPr lang="de-DE" sz="2000" b="1" dirty="0"/>
              <a:t>Erkrankung</a:t>
            </a:r>
            <a:r>
              <a:rPr lang="de-DE" sz="2000" dirty="0"/>
              <a:t>, die den Laborbetrieb </a:t>
            </a:r>
            <a:r>
              <a:rPr lang="de-DE" sz="2000" dirty="0" smtClean="0"/>
              <a:t>beeinflussen kann, </a:t>
            </a:r>
            <a:r>
              <a:rPr lang="de-DE" sz="2000" dirty="0"/>
              <a:t>teilen Sie dies </a:t>
            </a:r>
            <a:r>
              <a:rPr lang="de-DE" sz="2000" dirty="0" smtClean="0"/>
              <a:t>den Laborbetreuern </a:t>
            </a:r>
            <a:r>
              <a:rPr lang="de-DE" sz="2000" dirty="0"/>
              <a:t>so früh wie möglich mit!</a:t>
            </a:r>
          </a:p>
          <a:p>
            <a:pPr lvl="0"/>
            <a:endParaRPr 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09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0952" y="2045791"/>
            <a:ext cx="4851648" cy="4419600"/>
          </a:xfrm>
        </p:spPr>
        <p:txBody>
          <a:bodyPr/>
          <a:lstStyle/>
          <a:p>
            <a:pPr marL="0" indent="0">
              <a:buNone/>
            </a:pPr>
            <a:r>
              <a:rPr lang="de-DE" sz="2000" b="1" dirty="0" smtClean="0"/>
              <a:t>Treffpunkt</a:t>
            </a:r>
            <a:r>
              <a:rPr lang="de-DE" sz="2000" dirty="0" smtClean="0"/>
              <a:t> für </a:t>
            </a:r>
            <a:r>
              <a:rPr lang="de-DE" sz="2000" b="1" dirty="0" smtClean="0"/>
              <a:t>ALS</a:t>
            </a:r>
            <a:r>
              <a:rPr lang="de-DE" sz="2000" dirty="0" smtClean="0"/>
              <a:t>:</a:t>
            </a:r>
            <a:endParaRPr lang="de-DE" sz="2000" dirty="0"/>
          </a:p>
          <a:p>
            <a:pPr marL="0" indent="0">
              <a:buNone/>
            </a:pPr>
            <a:r>
              <a:rPr lang="de-DE" sz="2000" dirty="0" smtClean="0"/>
              <a:t>Q-Gebäude im Gang </a:t>
            </a:r>
            <a:r>
              <a:rPr lang="de-DE" sz="2000" u="sng" dirty="0" smtClean="0"/>
              <a:t>vor</a:t>
            </a:r>
            <a:r>
              <a:rPr lang="de-DE" sz="2000" dirty="0" smtClean="0"/>
              <a:t> dem </a:t>
            </a:r>
          </a:p>
          <a:p>
            <a:pPr marL="0" indent="0">
              <a:buNone/>
            </a:pPr>
            <a:r>
              <a:rPr lang="de-DE" sz="2000" dirty="0" smtClean="0"/>
              <a:t>Chemielabor/ Biotechlabor </a:t>
            </a:r>
          </a:p>
          <a:p>
            <a:pPr marL="0" indent="0">
              <a:buNone/>
            </a:pPr>
            <a:r>
              <a:rPr lang="de-DE" sz="2000" dirty="0" smtClean="0"/>
              <a:t>(</a:t>
            </a:r>
            <a:r>
              <a:rPr lang="de-DE" sz="2000" dirty="0" smtClean="0"/>
              <a:t>Q008 / </a:t>
            </a:r>
            <a:r>
              <a:rPr lang="de-DE" sz="2000" dirty="0" smtClean="0"/>
              <a:t>Q010)!</a:t>
            </a:r>
          </a:p>
          <a:p>
            <a:pPr marL="0" indent="0">
              <a:buNone/>
            </a:pPr>
            <a:endParaRPr lang="de-DE" sz="2000" dirty="0" smtClean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r>
              <a:rPr lang="de-DE" sz="2000" b="1" dirty="0"/>
              <a:t>Treffpunkt</a:t>
            </a:r>
            <a:r>
              <a:rPr lang="de-DE" sz="2000" dirty="0"/>
              <a:t> für </a:t>
            </a:r>
            <a:r>
              <a:rPr lang="de-DE" sz="2000" b="1" dirty="0" smtClean="0"/>
              <a:t>MNT</a:t>
            </a:r>
            <a:r>
              <a:rPr lang="de-DE" sz="2000" dirty="0" smtClean="0"/>
              <a:t>:</a:t>
            </a:r>
            <a:endParaRPr lang="de-DE" sz="2000" dirty="0"/>
          </a:p>
          <a:p>
            <a:pPr marL="0" indent="0">
              <a:buNone/>
            </a:pPr>
            <a:r>
              <a:rPr lang="de-DE" sz="2000" dirty="0" smtClean="0"/>
              <a:t>L-Gebäude, EG</a:t>
            </a:r>
          </a:p>
          <a:p>
            <a:pPr marL="0" indent="0">
              <a:buNone/>
            </a:pPr>
            <a:r>
              <a:rPr lang="de-DE" sz="2000" dirty="0" smtClean="0"/>
              <a:t>Korridor vor Reinraum (L152</a:t>
            </a:r>
            <a:r>
              <a:rPr lang="de-DE" sz="2000" dirty="0" smtClean="0"/>
              <a:t>)</a:t>
            </a:r>
          </a:p>
          <a:p>
            <a:pPr marL="0" indent="0">
              <a:buNone/>
            </a:pPr>
            <a:r>
              <a:rPr lang="de-DE" sz="2000" dirty="0"/>
              <a:t>u</a:t>
            </a:r>
            <a:r>
              <a:rPr lang="de-DE" sz="2000" dirty="0" smtClean="0"/>
              <a:t>nd Chemielabor (L150)</a:t>
            </a:r>
            <a:endParaRPr lang="de-DE" sz="2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596DE-2192-452E-AA26-8BA903DC2971}" type="datetime1">
              <a:rPr lang="de-DE" altLang="de-DE" smtClean="0"/>
              <a:t>28.11.2019</a:t>
            </a:fld>
            <a:endParaRPr lang="de-DE" alt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 smtClean="0"/>
              <a:t>Einführung in die Laborveranstaltung</a:t>
            </a:r>
            <a:endParaRPr lang="de-DE" alt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D161F-D53C-4B35-A10D-F42792C6B946}" type="slidenum">
              <a:rPr lang="de-DE" altLang="de-DE" smtClean="0"/>
              <a:pPr/>
              <a:t>21</a:t>
            </a:fld>
            <a:endParaRPr lang="de-DE" altLang="de-DE"/>
          </a:p>
        </p:txBody>
      </p:sp>
      <p:sp>
        <p:nvSpPr>
          <p:cNvPr id="7" name="Ellipse 6"/>
          <p:cNvSpPr/>
          <p:nvPr/>
        </p:nvSpPr>
        <p:spPr bwMode="auto">
          <a:xfrm>
            <a:off x="2648744" y="4255591"/>
            <a:ext cx="576064" cy="11176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736976" y="252611"/>
            <a:ext cx="4824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 smtClean="0"/>
              <a:t>Organisation</a:t>
            </a:r>
            <a:endParaRPr lang="de-DE" sz="2400" b="1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4073079" y="3126482"/>
            <a:ext cx="5521176" cy="3116793"/>
            <a:chOff x="3728864" y="2420888"/>
            <a:chExt cx="5521176" cy="3116793"/>
          </a:xfrm>
        </p:grpSpPr>
        <p:pic>
          <p:nvPicPr>
            <p:cNvPr id="4098" name="Picture 2" descr="C:\Users\dominique\Desktop\Assistent\Chemie Grundlagenlabor\Gebäudeplan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8864" y="2420888"/>
              <a:ext cx="5521176" cy="31167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Pfeil nach links 14"/>
            <p:cNvSpPr/>
            <p:nvPr/>
          </p:nvSpPr>
          <p:spPr bwMode="auto">
            <a:xfrm rot="5996537">
              <a:off x="8348851" y="3070247"/>
              <a:ext cx="848271" cy="406268"/>
            </a:xfrm>
            <a:prstGeom prst="leftArrow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526455" y="1268760"/>
            <a:ext cx="9067800" cy="455613"/>
          </a:xfrm>
        </p:spPr>
        <p:txBody>
          <a:bodyPr/>
          <a:lstStyle/>
          <a:p>
            <a:r>
              <a:rPr lang="en-US" sz="2400" dirty="0" smtClean="0"/>
              <a:t>Am Tag des Labors</a:t>
            </a:r>
            <a:endParaRPr lang="en-US" sz="2400" dirty="0"/>
          </a:p>
        </p:txBody>
      </p:sp>
      <p:sp>
        <p:nvSpPr>
          <p:cNvPr id="12" name="Pfeil nach links 11"/>
          <p:cNvSpPr/>
          <p:nvPr/>
        </p:nvSpPr>
        <p:spPr bwMode="auto">
          <a:xfrm rot="3543455">
            <a:off x="7966321" y="4846217"/>
            <a:ext cx="848271" cy="406268"/>
          </a:xfrm>
          <a:prstGeom prst="lef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96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5EF2-018E-4151-90E2-F75BAA047878}" type="datetime1">
              <a:rPr lang="de-DE" altLang="de-DE" smtClean="0"/>
              <a:t>28.11.2019</a:t>
            </a:fld>
            <a:endParaRPr lang="de-DE" alt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 smtClean="0"/>
              <a:t>Einführung in die Laborveranstaltung</a:t>
            </a:r>
            <a:endParaRPr lang="de-DE" alt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D161F-D53C-4B35-A10D-F42792C6B946}" type="slidenum">
              <a:rPr lang="de-DE" altLang="de-DE" smtClean="0"/>
              <a:pPr/>
              <a:t>22</a:t>
            </a:fld>
            <a:endParaRPr lang="de-DE" altLang="de-DE"/>
          </a:p>
        </p:txBody>
      </p:sp>
      <p:sp>
        <p:nvSpPr>
          <p:cNvPr id="7" name="Textfeld 6"/>
          <p:cNvSpPr txBox="1"/>
          <p:nvPr/>
        </p:nvSpPr>
        <p:spPr>
          <a:xfrm>
            <a:off x="4736976" y="252611"/>
            <a:ext cx="4824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 smtClean="0"/>
              <a:t>Organisation</a:t>
            </a:r>
            <a:endParaRPr lang="de-DE" sz="24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560512" y="1196752"/>
            <a:ext cx="8928992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u="sng" dirty="0">
                <a:solidFill>
                  <a:srgbClr val="FF0000"/>
                </a:solidFill>
              </a:rPr>
              <a:t>WICHTIG:</a:t>
            </a:r>
          </a:p>
          <a:p>
            <a:endParaRPr lang="de-DE" sz="2000" b="1" dirty="0" smtClean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 smtClean="0">
                <a:solidFill>
                  <a:srgbClr val="FF0000"/>
                </a:solidFill>
              </a:rPr>
              <a:t>Bereiten </a:t>
            </a:r>
            <a:r>
              <a:rPr lang="de-DE" sz="2000" b="1" dirty="0">
                <a:solidFill>
                  <a:srgbClr val="FF0000"/>
                </a:solidFill>
              </a:rPr>
              <a:t>Sie sich auf das Praktikum </a:t>
            </a:r>
            <a:r>
              <a:rPr lang="de-DE" sz="2000" b="1" dirty="0" smtClean="0">
                <a:solidFill>
                  <a:srgbClr val="FF0000"/>
                </a:solidFill>
              </a:rPr>
              <a:t>vor und bringen Sie die Unterlagen (Versuchsvorschrift, Mortimer, Taschenrechner) mit!</a:t>
            </a:r>
          </a:p>
          <a:p>
            <a:endParaRPr 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 smtClean="0">
                <a:solidFill>
                  <a:srgbClr val="FF0000"/>
                </a:solidFill>
              </a:rPr>
              <a:t>Pünktlich</a:t>
            </a:r>
            <a:r>
              <a:rPr lang="de-DE" sz="2000" b="1" dirty="0" smtClean="0"/>
              <a:t> </a:t>
            </a:r>
            <a:r>
              <a:rPr lang="de-DE" sz="2000" b="1" dirty="0">
                <a:solidFill>
                  <a:srgbClr val="FF0000"/>
                </a:solidFill>
              </a:rPr>
              <a:t>zum Labor </a:t>
            </a:r>
            <a:r>
              <a:rPr lang="de-DE" sz="2000" b="1" dirty="0" smtClean="0">
                <a:solidFill>
                  <a:srgbClr val="FF0000"/>
                </a:solidFill>
              </a:rPr>
              <a:t>erscheinen!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 smtClean="0">
                <a:solidFill>
                  <a:srgbClr val="FF0000"/>
                </a:solidFill>
              </a:rPr>
              <a:t>Aktive </a:t>
            </a:r>
            <a:r>
              <a:rPr lang="de-DE" sz="2000" b="1" dirty="0">
                <a:solidFill>
                  <a:srgbClr val="FF0000"/>
                </a:solidFill>
              </a:rPr>
              <a:t>Mitarbeit</a:t>
            </a:r>
            <a:r>
              <a:rPr lang="de-DE" sz="2000" b="1" dirty="0" smtClean="0">
                <a:solidFill>
                  <a:srgbClr val="FF0000"/>
                </a:solidFill>
              </a:rPr>
              <a:t>!</a:t>
            </a:r>
          </a:p>
          <a:p>
            <a:endParaRPr lang="de-DE" sz="2000" b="1" dirty="0" smtClean="0">
              <a:solidFill>
                <a:srgbClr val="FF0000"/>
              </a:solidFill>
            </a:endParaRPr>
          </a:p>
          <a:p>
            <a:endParaRPr lang="de-DE" sz="2000" b="1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 smtClean="0">
                <a:solidFill>
                  <a:srgbClr val="00B0F0"/>
                </a:solidFill>
              </a:rPr>
              <a:t>ALS-Studenten: </a:t>
            </a:r>
            <a:r>
              <a:rPr lang="de-DE" sz="2000" b="1" dirty="0" smtClean="0">
                <a:solidFill>
                  <a:srgbClr val="FF0000"/>
                </a:solidFill>
              </a:rPr>
              <a:t>Eigenen Kittel und Schutzbrille mitbringen!!!</a:t>
            </a:r>
          </a:p>
          <a:p>
            <a:endParaRPr lang="de-DE" sz="2000" b="1" dirty="0">
              <a:solidFill>
                <a:srgbClr val="00B0F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 smtClean="0">
                <a:solidFill>
                  <a:srgbClr val="00B0F0"/>
                </a:solidFill>
              </a:rPr>
              <a:t>MNT-Studenten: </a:t>
            </a:r>
            <a:r>
              <a:rPr lang="de-DE" sz="2000" b="1" dirty="0" smtClean="0">
                <a:solidFill>
                  <a:srgbClr val="FF0000"/>
                </a:solidFill>
              </a:rPr>
              <a:t>Versuchsteil: Galvanik findet im Reinraum statt:</a:t>
            </a:r>
          </a:p>
          <a:p>
            <a:endParaRPr lang="de-DE" sz="1000" dirty="0" smtClean="0"/>
          </a:p>
          <a:p>
            <a:r>
              <a:rPr lang="de-DE" sz="2000" dirty="0">
                <a:solidFill>
                  <a:srgbClr val="00B0F0"/>
                </a:solidFill>
              </a:rPr>
              <a:t>	</a:t>
            </a:r>
            <a:r>
              <a:rPr lang="de-DE" sz="20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leichte Oberbekleidung</a:t>
            </a:r>
          </a:p>
          <a:p>
            <a:r>
              <a:rPr lang="de-DE" sz="2000" b="1" dirty="0">
                <a:solidFill>
                  <a:srgbClr val="FF0000"/>
                </a:solidFill>
                <a:sym typeface="Wingdings" panose="05000000000000000000" pitchFamily="2" charset="2"/>
              </a:rPr>
              <a:t>	</a:t>
            </a:r>
            <a:r>
              <a:rPr lang="de-DE" sz="20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de-DE" sz="2000" b="1" dirty="0" smtClean="0">
                <a:solidFill>
                  <a:srgbClr val="FF0000"/>
                </a:solidFill>
              </a:rPr>
              <a:t> keine Schminke</a:t>
            </a:r>
          </a:p>
          <a:p>
            <a:r>
              <a:rPr lang="de-DE" sz="2000" b="1" dirty="0">
                <a:solidFill>
                  <a:srgbClr val="FF0000"/>
                </a:solidFill>
              </a:rPr>
              <a:t>	</a:t>
            </a:r>
            <a:r>
              <a:rPr lang="de-DE" sz="20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bis 30 min vor Betreten des Reinraums nicht rauchen</a:t>
            </a:r>
            <a:endParaRPr lang="de-DE" sz="2000" b="1" dirty="0" smtClean="0">
              <a:solidFill>
                <a:srgbClr val="FF0000"/>
              </a:solidFill>
            </a:endParaRPr>
          </a:p>
          <a:p>
            <a:endParaRPr 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43654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AC54-F74E-4A93-8089-B23C8163F47C}" type="datetime1">
              <a:rPr lang="de-DE" altLang="de-DE" smtClean="0"/>
              <a:t>28.11.2019</a:t>
            </a:fld>
            <a:endParaRPr lang="de-DE" alt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 smtClean="0"/>
              <a:t>Einführung in die Laborveranstaltung</a:t>
            </a:r>
            <a:endParaRPr lang="de-DE" alt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D161F-D53C-4B35-A10D-F42792C6B946}" type="slidenum">
              <a:rPr lang="de-DE" altLang="de-DE" smtClean="0"/>
              <a:pPr/>
              <a:t>23</a:t>
            </a:fld>
            <a:endParaRPr lang="de-DE" altLang="de-DE"/>
          </a:p>
        </p:txBody>
      </p:sp>
      <p:sp>
        <p:nvSpPr>
          <p:cNvPr id="7" name="Textfeld 6"/>
          <p:cNvSpPr txBox="1"/>
          <p:nvPr/>
        </p:nvSpPr>
        <p:spPr>
          <a:xfrm>
            <a:off x="3872880" y="2780928"/>
            <a:ext cx="2855269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800" b="1" dirty="0" smtClean="0"/>
              <a:t>Protokoll</a:t>
            </a:r>
          </a:p>
          <a:p>
            <a:endParaRPr lang="de-DE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60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227" y="1266240"/>
            <a:ext cx="9067800" cy="578584"/>
          </a:xfrm>
        </p:spPr>
        <p:txBody>
          <a:bodyPr/>
          <a:lstStyle/>
          <a:p>
            <a:pPr marL="0" indent="0">
              <a:buClrTx/>
              <a:buNone/>
            </a:pPr>
            <a:r>
              <a:rPr lang="de-DE" b="1" dirty="0"/>
              <a:t>Anfertigung des Laborprotokolls: 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12B8-C19E-4194-B177-419B209435C7}" type="datetime1">
              <a:rPr lang="de-DE" altLang="de-DE" smtClean="0"/>
              <a:t>28.11.2019</a:t>
            </a:fld>
            <a:endParaRPr lang="de-DE" alt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 smtClean="0"/>
              <a:t>Einführung in die Laborveranstaltung</a:t>
            </a:r>
            <a:endParaRPr lang="de-DE" alt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D161F-D53C-4B35-A10D-F42792C6B946}" type="slidenum">
              <a:rPr lang="de-DE" altLang="de-DE" smtClean="0"/>
              <a:pPr/>
              <a:t>24</a:t>
            </a:fld>
            <a:endParaRPr lang="de-DE" altLang="de-DE"/>
          </a:p>
        </p:txBody>
      </p:sp>
      <p:sp>
        <p:nvSpPr>
          <p:cNvPr id="7" name="Textfeld 6"/>
          <p:cNvSpPr txBox="1"/>
          <p:nvPr/>
        </p:nvSpPr>
        <p:spPr>
          <a:xfrm>
            <a:off x="4736976" y="252611"/>
            <a:ext cx="4824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 smtClean="0"/>
              <a:t>Protokoll</a:t>
            </a:r>
            <a:endParaRPr lang="de-DE" sz="2400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416496" y="1844824"/>
            <a:ext cx="92170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de-DE" sz="2000" dirty="0" smtClean="0"/>
              <a:t>Jeder Teilnehmer muss ein Protokoll zu einem Versuchsteil verfassen! 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de-DE" sz="2000" dirty="0" smtClean="0"/>
              <a:t>Die Protokolle der Teilnehmer einer Gruppe müssen unterschiedliche Versuchsteile behandeln!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de-DE" sz="1000" b="1" dirty="0" smtClean="0">
              <a:solidFill>
                <a:srgbClr val="00B0F0"/>
              </a:solidFill>
            </a:endParaRPr>
          </a:p>
          <a:p>
            <a:pPr marL="361950"/>
            <a:r>
              <a:rPr lang="de-DE" sz="2000" dirty="0" smtClean="0"/>
              <a:t>          </a:t>
            </a:r>
            <a:r>
              <a:rPr lang="de-DE" sz="2000" u="sng" dirty="0" smtClean="0"/>
              <a:t>Bsp.: </a:t>
            </a:r>
            <a:r>
              <a:rPr lang="de-DE" sz="2000" dirty="0" smtClean="0"/>
              <a:t>	Gruppe besteht aus Max, Lisa und Moritz</a:t>
            </a:r>
          </a:p>
          <a:p>
            <a:pPr marL="361950"/>
            <a:r>
              <a:rPr lang="de-DE" sz="2000" dirty="0"/>
              <a:t>	</a:t>
            </a:r>
            <a:r>
              <a:rPr lang="de-DE" sz="2000" dirty="0" smtClean="0"/>
              <a:t>	Max VT1, Lisa VT2, Moritz VT3 	</a:t>
            </a:r>
            <a:r>
              <a:rPr lang="de-DE" sz="2000" dirty="0" smtClean="0">
                <a:sym typeface="Wingdings" panose="05000000000000000000" pitchFamily="2" charset="2"/>
              </a:rPr>
              <a:t> geht!</a:t>
            </a:r>
            <a:endParaRPr lang="de-DE" sz="2000" dirty="0" smtClean="0"/>
          </a:p>
          <a:p>
            <a:r>
              <a:rPr lang="de-DE" sz="2000" dirty="0" smtClean="0"/>
              <a:t>		Max </a:t>
            </a:r>
            <a:r>
              <a:rPr lang="de-DE" sz="2000" dirty="0"/>
              <a:t>VT1, Lisa VT2, Moritz </a:t>
            </a:r>
            <a:r>
              <a:rPr lang="de-DE" sz="2000" dirty="0" smtClean="0"/>
              <a:t>VT2 </a:t>
            </a:r>
            <a:r>
              <a:rPr lang="de-DE" sz="2000" dirty="0"/>
              <a:t>	</a:t>
            </a:r>
            <a:r>
              <a:rPr lang="de-DE" sz="2000" dirty="0">
                <a:sym typeface="Wingdings" panose="05000000000000000000" pitchFamily="2" charset="2"/>
              </a:rPr>
              <a:t> </a:t>
            </a:r>
            <a:r>
              <a:rPr lang="de-DE" sz="2000" dirty="0" smtClean="0">
                <a:sym typeface="Wingdings" panose="05000000000000000000" pitchFamily="2" charset="2"/>
              </a:rPr>
              <a:t>geht nicht!</a:t>
            </a:r>
            <a:endParaRPr lang="de-DE" sz="2000" dirty="0"/>
          </a:p>
          <a:p>
            <a:endParaRPr lang="de-DE" sz="2000" dirty="0"/>
          </a:p>
        </p:txBody>
      </p:sp>
      <p:sp>
        <p:nvSpPr>
          <p:cNvPr id="10" name="Textfeld 9"/>
          <p:cNvSpPr txBox="1"/>
          <p:nvPr/>
        </p:nvSpPr>
        <p:spPr>
          <a:xfrm>
            <a:off x="416496" y="4913873"/>
            <a:ext cx="92170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Abgabe als PDF oder Word-File </a:t>
            </a:r>
            <a:r>
              <a:rPr lang="de-DE" sz="2000" b="1" dirty="0" smtClean="0">
                <a:solidFill>
                  <a:srgbClr val="FF0000"/>
                </a:solidFill>
              </a:rPr>
              <a:t>spätestens </a:t>
            </a:r>
            <a:r>
              <a:rPr lang="de-DE" sz="2000" b="1" dirty="0">
                <a:solidFill>
                  <a:srgbClr val="FF0000"/>
                </a:solidFill>
              </a:rPr>
              <a:t>2 Wochen nach </a:t>
            </a:r>
            <a:r>
              <a:rPr lang="de-DE" sz="2000" b="1" dirty="0" smtClean="0">
                <a:solidFill>
                  <a:srgbClr val="FF0000"/>
                </a:solidFill>
              </a:rPr>
              <a:t>Ende des Versuchsteils </a:t>
            </a:r>
            <a:r>
              <a:rPr lang="de-DE" sz="2000" dirty="0" smtClean="0"/>
              <a:t>per E-Mail (verena.boettner@hs-kl.de)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 smtClean="0">
                <a:solidFill>
                  <a:srgbClr val="FF0000"/>
                </a:solidFill>
              </a:rPr>
              <a:t>Bei verspäteter Abgabe gilt </a:t>
            </a:r>
            <a:r>
              <a:rPr lang="de-DE" sz="2000" b="1" dirty="0">
                <a:solidFill>
                  <a:srgbClr val="FF0000"/>
                </a:solidFill>
              </a:rPr>
              <a:t>das Labor als nicht </a:t>
            </a:r>
            <a:r>
              <a:rPr lang="de-DE" sz="2000" b="1" dirty="0" smtClean="0">
                <a:solidFill>
                  <a:srgbClr val="FF0000"/>
                </a:solidFill>
              </a:rPr>
              <a:t>bestanden!</a:t>
            </a:r>
            <a:endParaRPr lang="de-DE" sz="2000" b="1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b="1" dirty="0">
              <a:solidFill>
                <a:srgbClr val="00B0F0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416496" y="4337809"/>
            <a:ext cx="3789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de-DE" sz="2400" dirty="0"/>
              <a:t> </a:t>
            </a:r>
            <a:r>
              <a:rPr lang="de-DE" sz="2400" b="1" dirty="0"/>
              <a:t>Abgabe des Protokolls: </a:t>
            </a:r>
          </a:p>
        </p:txBody>
      </p:sp>
    </p:spTree>
    <p:extLst>
      <p:ext uri="{BB962C8B-B14F-4D97-AF65-F5344CB8AC3E}">
        <p14:creationId xmlns:p14="http://schemas.microsoft.com/office/powerpoint/2010/main" val="1069312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38BA8-AE9F-415E-8502-51727F76C8E9}" type="datetime1">
              <a:rPr lang="de-DE" altLang="de-DE" smtClean="0"/>
              <a:t>28.11.2019</a:t>
            </a:fld>
            <a:endParaRPr lang="de-DE" alt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 smtClean="0"/>
              <a:t>Einführung in die Laborveranstaltung</a:t>
            </a:r>
            <a:endParaRPr lang="de-DE" alt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D161F-D53C-4B35-A10D-F42792C6B946}" type="slidenum">
              <a:rPr lang="de-DE" altLang="de-DE" smtClean="0"/>
              <a:pPr/>
              <a:t>25</a:t>
            </a:fld>
            <a:endParaRPr lang="de-DE" altLang="de-DE"/>
          </a:p>
        </p:txBody>
      </p:sp>
      <p:sp>
        <p:nvSpPr>
          <p:cNvPr id="7" name="Textfeld 6"/>
          <p:cNvSpPr txBox="1"/>
          <p:nvPr/>
        </p:nvSpPr>
        <p:spPr>
          <a:xfrm>
            <a:off x="4736976" y="252611"/>
            <a:ext cx="4824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 smtClean="0"/>
              <a:t>Protokoll</a:t>
            </a:r>
            <a:endParaRPr lang="de-DE" sz="24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272480" y="1196752"/>
            <a:ext cx="947050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Form der Protokolle:</a:t>
            </a:r>
          </a:p>
          <a:p>
            <a:endParaRPr lang="de-D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 smtClean="0">
                <a:solidFill>
                  <a:srgbClr val="FF0000"/>
                </a:solidFill>
              </a:rPr>
              <a:t>Präsens</a:t>
            </a:r>
            <a:r>
              <a:rPr lang="de-DE" sz="2000" dirty="0" smtClean="0"/>
              <a:t> verwenden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>
                <a:solidFill>
                  <a:srgbClr val="FF0000"/>
                </a:solidFill>
              </a:rPr>
              <a:t>Rechtschreibung, Grammatik und Ausdruck!!!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Sachlichkeit (Vermeiden von „ man“, „nun“, „ wir“, „und dann…und dann“ etc.)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Einheitliche Schriftart, Schriftgröße und Textformatierung, Blocksatz </a:t>
            </a:r>
            <a:endParaRPr 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Nummerierung von Abbildungen, Tabellen, Gleichungen </a:t>
            </a:r>
            <a:r>
              <a:rPr lang="de-DE" sz="2000" dirty="0"/>
              <a:t>und </a:t>
            </a:r>
            <a:r>
              <a:rPr lang="de-DE" sz="2000" dirty="0" smtClean="0"/>
              <a:t>Formeln (Formeleditor verwenden!)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Graphen müssen sinnvoll </a:t>
            </a:r>
            <a:r>
              <a:rPr lang="de-DE" sz="2000" dirty="0"/>
              <a:t>beschriftet (Achsen, Einheiten</a:t>
            </a:r>
            <a:r>
              <a:rPr lang="de-DE" sz="2000" dirty="0" smtClean="0"/>
              <a:t>), korrekt skaliert und </a:t>
            </a:r>
            <a:r>
              <a:rPr lang="de-DE" sz="2000" dirty="0"/>
              <a:t>als </a:t>
            </a:r>
            <a:r>
              <a:rPr lang="de-DE" sz="2000" dirty="0" smtClean="0"/>
              <a:t>Abbildungen </a:t>
            </a:r>
            <a:r>
              <a:rPr lang="de-DE" sz="2000" dirty="0"/>
              <a:t>nummeriert </a:t>
            </a:r>
            <a:r>
              <a:rPr lang="de-DE" sz="2000" dirty="0" smtClean="0"/>
              <a:t>sein (Verweis im Text erforderlich!)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scharfe </a:t>
            </a:r>
            <a:r>
              <a:rPr lang="de-DE" sz="2000" dirty="0"/>
              <a:t>Bilder in geeigneter Größe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Bei </a:t>
            </a:r>
            <a:r>
              <a:rPr lang="de-DE" sz="2000" dirty="0"/>
              <a:t>Berechnungen </a:t>
            </a:r>
            <a:r>
              <a:rPr lang="de-DE" sz="2000" dirty="0" smtClean="0"/>
              <a:t>sind immer </a:t>
            </a:r>
            <a:r>
              <a:rPr lang="de-DE" sz="2000" dirty="0"/>
              <a:t>der komplette Lösungsweg sowie die Einheiten </a:t>
            </a:r>
            <a:r>
              <a:rPr lang="de-DE" sz="2000" dirty="0" smtClean="0"/>
              <a:t>mit anzugeben </a:t>
            </a:r>
            <a:endParaRPr 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Angabe </a:t>
            </a:r>
            <a:r>
              <a:rPr lang="de-DE" sz="2000" dirty="0"/>
              <a:t>aller </a:t>
            </a:r>
            <a:r>
              <a:rPr lang="de-DE" sz="2000" dirty="0" smtClean="0"/>
              <a:t>Quellen </a:t>
            </a:r>
            <a:r>
              <a:rPr lang="de-DE" sz="2000" dirty="0"/>
              <a:t>(Bilder, </a:t>
            </a:r>
            <a:r>
              <a:rPr lang="de-DE" sz="2000" dirty="0" smtClean="0"/>
              <a:t>Texte,…) und Verweis im </a:t>
            </a:r>
            <a:r>
              <a:rPr lang="de-DE" sz="2000" dirty="0"/>
              <a:t>Literaturverzeichnis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Angabe von Seitenzahlen, evtl. Kopf- und Fußzeile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keine </a:t>
            </a:r>
            <a:r>
              <a:rPr lang="de-DE" sz="2000" dirty="0"/>
              <a:t>handschriftlichen Ergänzungen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19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C21D-38FF-41C8-A8F3-8504CF289AB1}" type="datetime1">
              <a:rPr lang="de-DE" altLang="de-DE" smtClean="0"/>
              <a:t>28.11.2019</a:t>
            </a:fld>
            <a:endParaRPr lang="de-DE" alt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 smtClean="0"/>
              <a:t>Einführung in die Laborveranstaltung</a:t>
            </a:r>
            <a:endParaRPr lang="de-DE" alt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D161F-D53C-4B35-A10D-F42792C6B946}" type="slidenum">
              <a:rPr lang="de-DE" altLang="de-DE" smtClean="0"/>
              <a:pPr/>
              <a:t>26</a:t>
            </a:fld>
            <a:endParaRPr lang="de-DE" altLang="de-DE"/>
          </a:p>
        </p:txBody>
      </p:sp>
      <p:sp>
        <p:nvSpPr>
          <p:cNvPr id="7" name="Textfeld 6"/>
          <p:cNvSpPr txBox="1"/>
          <p:nvPr/>
        </p:nvSpPr>
        <p:spPr>
          <a:xfrm>
            <a:off x="4736976" y="252611"/>
            <a:ext cx="4824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 smtClean="0"/>
              <a:t>Protokoll</a:t>
            </a:r>
            <a:endParaRPr lang="de-DE" sz="2400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379216" y="1052736"/>
            <a:ext cx="918229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Inhalt der Protokolle (vernünftige Gliederung):</a:t>
            </a:r>
          </a:p>
          <a:p>
            <a:endParaRPr lang="de-DE" sz="2000" dirty="0" smtClean="0"/>
          </a:p>
          <a:p>
            <a:r>
              <a:rPr lang="de-DE" sz="2000" b="1" dirty="0" smtClean="0"/>
              <a:t>Deckblatt</a:t>
            </a:r>
            <a:r>
              <a:rPr lang="de-DE" sz="2000" b="1" dirty="0"/>
              <a:t>: </a:t>
            </a:r>
          </a:p>
          <a:p>
            <a:r>
              <a:rPr lang="de-DE" sz="2000" dirty="0"/>
              <a:t>	Bezeichnung des </a:t>
            </a:r>
            <a:r>
              <a:rPr lang="de-DE" sz="2000" dirty="0" smtClean="0"/>
              <a:t>Versuchs, Ort </a:t>
            </a:r>
            <a:r>
              <a:rPr lang="de-DE" sz="2000" dirty="0"/>
              <a:t>und </a:t>
            </a:r>
            <a:r>
              <a:rPr lang="de-DE" sz="2000" dirty="0" smtClean="0"/>
              <a:t>Datum, </a:t>
            </a:r>
            <a:r>
              <a:rPr lang="de-DE" sz="2000" dirty="0"/>
              <a:t>Gruppennummer, </a:t>
            </a:r>
            <a:r>
              <a:rPr lang="de-DE" sz="2000" dirty="0" smtClean="0"/>
              <a:t>	Teilnehmer (Vor- und Nachname, Matrikelnummer), Protokollführer</a:t>
            </a:r>
          </a:p>
          <a:p>
            <a:endParaRPr lang="de-DE" sz="1000" dirty="0"/>
          </a:p>
          <a:p>
            <a:pPr marL="0" indent="0">
              <a:buNone/>
            </a:pPr>
            <a:r>
              <a:rPr lang="de-DE" sz="2000" b="1" dirty="0" smtClean="0"/>
              <a:t>Inhaltsverzeichnis </a:t>
            </a:r>
          </a:p>
          <a:p>
            <a:pPr marL="0" indent="0">
              <a:buNone/>
            </a:pPr>
            <a:endParaRPr lang="de-DE" sz="1000" b="1" dirty="0"/>
          </a:p>
          <a:p>
            <a:r>
              <a:rPr lang="de-DE" sz="2000" b="1" dirty="0" smtClean="0"/>
              <a:t>Einleitung</a:t>
            </a:r>
            <a:r>
              <a:rPr lang="de-DE" sz="2000" b="1" dirty="0"/>
              <a:t>:</a:t>
            </a:r>
          </a:p>
          <a:p>
            <a:r>
              <a:rPr lang="de-DE" sz="2000" dirty="0"/>
              <a:t>	</a:t>
            </a:r>
            <a:r>
              <a:rPr lang="de-DE" sz="2000" dirty="0" smtClean="0"/>
              <a:t>Zielsetzung, inhaltliche </a:t>
            </a:r>
            <a:r>
              <a:rPr lang="de-DE" sz="2000" dirty="0"/>
              <a:t>Hinführung zum Thema (1-2 Sätze</a:t>
            </a:r>
            <a:r>
              <a:rPr lang="de-DE" sz="2000" dirty="0" smtClean="0"/>
              <a:t>) </a:t>
            </a:r>
          </a:p>
          <a:p>
            <a:r>
              <a:rPr lang="de-DE" sz="1000" dirty="0"/>
              <a:t>	</a:t>
            </a:r>
            <a:endParaRPr lang="de-DE" sz="1000" dirty="0" smtClean="0"/>
          </a:p>
          <a:p>
            <a:r>
              <a:rPr lang="de-DE" sz="2000" b="1" dirty="0" smtClean="0"/>
              <a:t>Theoretischer Hintergrund: </a:t>
            </a:r>
          </a:p>
          <a:p>
            <a:r>
              <a:rPr lang="de-DE" sz="2000" b="1" dirty="0"/>
              <a:t>	</a:t>
            </a:r>
            <a:r>
              <a:rPr lang="de-DE" sz="2000" b="1" dirty="0" smtClean="0">
                <a:solidFill>
                  <a:srgbClr val="FF0000"/>
                </a:solidFill>
              </a:rPr>
              <a:t>Zusammenhängender </a:t>
            </a:r>
            <a:r>
              <a:rPr lang="de-DE" sz="2000" b="1" dirty="0">
                <a:solidFill>
                  <a:srgbClr val="FF0000"/>
                </a:solidFill>
              </a:rPr>
              <a:t>Text mit Hilfe der </a:t>
            </a:r>
            <a:r>
              <a:rPr lang="de-DE" sz="2000" b="1" dirty="0" smtClean="0">
                <a:solidFill>
                  <a:srgbClr val="FF0000"/>
                </a:solidFill>
              </a:rPr>
              <a:t>Schlüsselwörter im Skript</a:t>
            </a:r>
            <a:endParaRPr lang="de-DE" sz="2000" dirty="0" smtClean="0"/>
          </a:p>
          <a:p>
            <a:r>
              <a:rPr lang="de-DE" sz="2000" dirty="0"/>
              <a:t>	</a:t>
            </a:r>
            <a:r>
              <a:rPr lang="de-DE" sz="2000" dirty="0" smtClean="0"/>
              <a:t>Beantwortung </a:t>
            </a:r>
            <a:r>
              <a:rPr lang="de-DE" sz="2000" dirty="0"/>
              <a:t>der Fragen in den Versuchsvorschriften (knapp, aber 	vollständig und </a:t>
            </a:r>
            <a:r>
              <a:rPr lang="de-DE" sz="2000" dirty="0" smtClean="0"/>
              <a:t>richtig, </a:t>
            </a:r>
            <a:r>
              <a:rPr lang="de-DE" sz="2000" dirty="0"/>
              <a:t>ggf. Lehrbücher benutzen, keine Abschrift oder 	Kopie der Versuchsvorschriften, keine Texte aus Internet oder 	Lehrbücher, ggf. Literatur zitieren</a:t>
            </a:r>
            <a:r>
              <a:rPr lang="de-DE" sz="2000" dirty="0" smtClean="0"/>
              <a:t>)</a:t>
            </a:r>
          </a:p>
          <a:p>
            <a:endParaRPr lang="de-DE" sz="1000" dirty="0"/>
          </a:p>
          <a:p>
            <a:r>
              <a:rPr lang="de-DE" sz="2000" b="1" dirty="0" smtClean="0"/>
              <a:t>Inhalt </a:t>
            </a:r>
            <a:r>
              <a:rPr lang="de-DE" sz="2000" b="1" dirty="0"/>
              <a:t>der </a:t>
            </a:r>
            <a:r>
              <a:rPr lang="de-DE" sz="2000" b="1" dirty="0" smtClean="0"/>
              <a:t>tätigkeitsbezogenen </a:t>
            </a:r>
            <a:r>
              <a:rPr lang="de-DE" sz="2000" b="1" dirty="0"/>
              <a:t>Sicherheitseinweisung </a:t>
            </a:r>
            <a:r>
              <a:rPr lang="de-DE" sz="2000" dirty="0"/>
              <a:t>(stichwortartig)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03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93712" y="1052736"/>
            <a:ext cx="9211815" cy="5328592"/>
          </a:xfrm>
        </p:spPr>
        <p:txBody>
          <a:bodyPr/>
          <a:lstStyle/>
          <a:p>
            <a:pPr marL="0" indent="0">
              <a:buNone/>
            </a:pPr>
            <a:r>
              <a:rPr lang="de-DE" sz="2000" b="1" dirty="0" smtClean="0"/>
              <a:t>Materialien und Methoden :</a:t>
            </a:r>
          </a:p>
          <a:p>
            <a:pPr marL="0" indent="0">
              <a:buNone/>
            </a:pPr>
            <a:r>
              <a:rPr lang="de-DE" sz="2000" dirty="0" smtClean="0"/>
              <a:t>	Auflistung der verwendeten Chemikalien, Geräte und Hilfsmittel  	</a:t>
            </a:r>
          </a:p>
          <a:p>
            <a:pPr marL="0" indent="0">
              <a:buNone/>
            </a:pPr>
            <a:r>
              <a:rPr lang="de-DE" sz="2000" dirty="0" smtClean="0"/>
              <a:t>	(mit Herstellerfirma)</a:t>
            </a:r>
          </a:p>
          <a:p>
            <a:pPr marL="0" indent="0">
              <a:buNone/>
            </a:pPr>
            <a:endParaRPr lang="de-DE" sz="1000" dirty="0" smtClean="0"/>
          </a:p>
          <a:p>
            <a:pPr marL="0" indent="0">
              <a:buNone/>
            </a:pPr>
            <a:r>
              <a:rPr lang="de-DE" sz="2000" b="1" dirty="0" smtClean="0"/>
              <a:t>Durchführung: </a:t>
            </a:r>
          </a:p>
          <a:p>
            <a:pPr marL="0" indent="0">
              <a:buNone/>
            </a:pPr>
            <a:r>
              <a:rPr lang="de-DE" sz="2000" b="1" dirty="0"/>
              <a:t>	</a:t>
            </a:r>
            <a:r>
              <a:rPr lang="de-DE" sz="2000" dirty="0" smtClean="0"/>
              <a:t>detaillierte Versuchsbeschreibung ohne Angabe von Ergebnissen</a:t>
            </a:r>
          </a:p>
          <a:p>
            <a:pPr marL="0" indent="0">
              <a:buNone/>
            </a:pPr>
            <a:endParaRPr lang="de-DE" sz="1000" dirty="0" smtClean="0"/>
          </a:p>
          <a:p>
            <a:pPr marL="0" indent="0">
              <a:buNone/>
            </a:pPr>
            <a:r>
              <a:rPr lang="de-DE" sz="2000" b="1" dirty="0" smtClean="0"/>
              <a:t>Ergebnisse: </a:t>
            </a:r>
          </a:p>
          <a:p>
            <a:pPr marL="0" indent="0">
              <a:buNone/>
            </a:pPr>
            <a:r>
              <a:rPr lang="de-DE" sz="2000" dirty="0"/>
              <a:t>	</a:t>
            </a:r>
            <a:r>
              <a:rPr lang="de-DE" sz="2000" dirty="0" smtClean="0"/>
              <a:t>sachliche Darstellung der Ergebnisse ohne Interpretation/Diskussion</a:t>
            </a:r>
          </a:p>
          <a:p>
            <a:pPr marL="0" indent="0">
              <a:buNone/>
            </a:pPr>
            <a:r>
              <a:rPr lang="de-DE" sz="1000" dirty="0"/>
              <a:t>	</a:t>
            </a:r>
            <a:endParaRPr lang="de-DE" sz="1000" dirty="0" smtClean="0"/>
          </a:p>
          <a:p>
            <a:pPr marL="0" indent="0">
              <a:buNone/>
            </a:pPr>
            <a:r>
              <a:rPr lang="de-DE" sz="2000" b="1" dirty="0" smtClean="0"/>
              <a:t>Diskussion</a:t>
            </a:r>
            <a:r>
              <a:rPr lang="de-DE" sz="2000" b="1" dirty="0"/>
              <a:t>: </a:t>
            </a:r>
          </a:p>
          <a:p>
            <a:pPr marL="0" indent="0">
              <a:buNone/>
            </a:pPr>
            <a:r>
              <a:rPr lang="de-DE" sz="2000" dirty="0"/>
              <a:t>	</a:t>
            </a:r>
            <a:r>
              <a:rPr lang="de-DE" sz="2000" dirty="0" smtClean="0"/>
              <a:t>Ergebnissen </a:t>
            </a:r>
            <a:r>
              <a:rPr lang="de-DE" sz="2000" dirty="0"/>
              <a:t>kritisch </a:t>
            </a:r>
            <a:r>
              <a:rPr lang="de-DE" sz="2000" dirty="0" smtClean="0"/>
              <a:t>betrachten, bewerten und einordnen,</a:t>
            </a:r>
            <a:endParaRPr lang="de-DE" sz="2000" dirty="0"/>
          </a:p>
          <a:p>
            <a:pPr marL="0" indent="0">
              <a:buNone/>
            </a:pPr>
            <a:r>
              <a:rPr lang="de-DE" sz="2000" dirty="0"/>
              <a:t>	</a:t>
            </a:r>
            <a:r>
              <a:rPr lang="de-DE" sz="2000" dirty="0" smtClean="0"/>
              <a:t>Fehlerquellen bzw. </a:t>
            </a:r>
            <a:r>
              <a:rPr lang="de-DE" sz="2000" dirty="0"/>
              <a:t>falsche Annahmen diskutieren</a:t>
            </a:r>
          </a:p>
          <a:p>
            <a:pPr marL="0" indent="0">
              <a:buNone/>
            </a:pPr>
            <a:endParaRPr lang="de-DE" sz="1000" dirty="0" smtClean="0"/>
          </a:p>
          <a:p>
            <a:pPr marL="0" indent="0">
              <a:buNone/>
            </a:pPr>
            <a:r>
              <a:rPr lang="de-DE" sz="2000" b="1" dirty="0" smtClean="0"/>
              <a:t>Literatur</a:t>
            </a:r>
            <a:r>
              <a:rPr lang="de-DE" sz="2000" b="1" dirty="0"/>
              <a:t>/ Quellenangaben: </a:t>
            </a:r>
          </a:p>
          <a:p>
            <a:pPr marL="0" indent="0">
              <a:buNone/>
            </a:pPr>
            <a:r>
              <a:rPr lang="de-DE" sz="2000" dirty="0" smtClean="0"/>
              <a:t>	Zitate</a:t>
            </a:r>
            <a:r>
              <a:rPr lang="de-DE" sz="2000" dirty="0"/>
              <a:t>, </a:t>
            </a:r>
            <a:r>
              <a:rPr lang="de-DE" sz="2000" dirty="0" smtClean="0"/>
              <a:t>Sätze</a:t>
            </a:r>
            <a:r>
              <a:rPr lang="de-DE" sz="2000" dirty="0"/>
              <a:t>, Bildmaterial, </a:t>
            </a:r>
            <a:r>
              <a:rPr lang="de-DE" sz="2000" dirty="0" smtClean="0"/>
              <a:t>Gedankengänge, Theorien, etc. kennzeichnen 	und </a:t>
            </a:r>
            <a:r>
              <a:rPr lang="de-DE" sz="2000" dirty="0"/>
              <a:t>im Quellenverzeichnis </a:t>
            </a:r>
            <a:r>
              <a:rPr lang="de-DE" sz="2000" dirty="0" smtClean="0"/>
              <a:t>angeben</a:t>
            </a: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15444-E7C2-4F5E-BF04-E32EE609AA11}" type="datetime1">
              <a:rPr lang="de-DE" altLang="de-DE" smtClean="0"/>
              <a:t>28.11.2019</a:t>
            </a:fld>
            <a:endParaRPr lang="de-DE" alt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 smtClean="0"/>
              <a:t>Einführung in die Laborveranstaltung</a:t>
            </a:r>
            <a:endParaRPr lang="de-DE" alt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D161F-D53C-4B35-A10D-F42792C6B946}" type="slidenum">
              <a:rPr lang="de-DE" altLang="de-DE" smtClean="0"/>
              <a:pPr/>
              <a:t>27</a:t>
            </a:fld>
            <a:endParaRPr lang="de-DE" altLang="de-DE"/>
          </a:p>
        </p:txBody>
      </p:sp>
      <p:sp>
        <p:nvSpPr>
          <p:cNvPr id="7" name="Textfeld 6"/>
          <p:cNvSpPr txBox="1"/>
          <p:nvPr/>
        </p:nvSpPr>
        <p:spPr>
          <a:xfrm>
            <a:off x="4736976" y="252611"/>
            <a:ext cx="4824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 smtClean="0"/>
              <a:t>Protokoll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154096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5B1F-55AB-40C5-9460-EBFC3AE57F21}" type="datetime1">
              <a:rPr lang="de-DE" altLang="de-DE" smtClean="0"/>
              <a:t>28.11.2019</a:t>
            </a:fld>
            <a:endParaRPr lang="de-DE" alt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 smtClean="0"/>
              <a:t>Einführung in die Laborveranstaltung</a:t>
            </a:r>
            <a:endParaRPr lang="de-DE" alt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D161F-D53C-4B35-A10D-F42792C6B946}" type="slidenum">
              <a:rPr lang="de-DE" altLang="de-DE" smtClean="0"/>
              <a:pPr/>
              <a:t>28</a:t>
            </a:fld>
            <a:endParaRPr lang="de-DE" altLang="de-DE"/>
          </a:p>
        </p:txBody>
      </p:sp>
      <p:sp>
        <p:nvSpPr>
          <p:cNvPr id="2" name="Textfeld 1"/>
          <p:cNvSpPr txBox="1"/>
          <p:nvPr/>
        </p:nvSpPr>
        <p:spPr>
          <a:xfrm>
            <a:off x="0" y="1628800"/>
            <a:ext cx="99060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4" algn="ctr"/>
            <a:r>
              <a:rPr lang="de-DE" sz="3200" b="1" dirty="0" smtClean="0">
                <a:solidFill>
                  <a:srgbClr val="FF0000"/>
                </a:solidFill>
              </a:rPr>
              <a:t>Viel Spaß und Erfolg </a:t>
            </a:r>
          </a:p>
          <a:p>
            <a:pPr marL="0" lvl="4" algn="ctr"/>
            <a:r>
              <a:rPr lang="de-DE" sz="3200" b="1" dirty="0" smtClean="0">
                <a:solidFill>
                  <a:srgbClr val="FF0000"/>
                </a:solidFill>
              </a:rPr>
              <a:t>beim Praktikum!</a:t>
            </a:r>
          </a:p>
          <a:p>
            <a:pPr marL="0" lvl="4" algn="ctr"/>
            <a:endParaRPr lang="de-DE" sz="3200" b="1" dirty="0" smtClean="0"/>
          </a:p>
          <a:p>
            <a:pPr marL="0" lvl="4" algn="ctr"/>
            <a:endParaRPr lang="de-DE" sz="3200" b="1" dirty="0" smtClean="0"/>
          </a:p>
          <a:p>
            <a:pPr algn="ctr"/>
            <a:r>
              <a:rPr lang="de-DE" sz="3200" b="1" dirty="0" smtClean="0"/>
              <a:t>Fragen?</a:t>
            </a:r>
            <a:endParaRPr lang="de-DE" sz="3200" b="1" dirty="0"/>
          </a:p>
        </p:txBody>
      </p:sp>
      <p:pic>
        <p:nvPicPr>
          <p:cNvPr id="5122" name="Picture 2" descr="C:\Users\dominique\AppData\Local\Microsoft\Windows\Temporary Internet Files\Content.IE5\16A8SY5Y\250px-Gnome-applications-science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328" y="4628220"/>
            <a:ext cx="165618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dominique\AppData\Local\Microsoft\Windows\Temporary Internet Files\Content.IE5\932USVZ7\chemistry-306984_960_72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31" y="4628220"/>
            <a:ext cx="1584877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249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AC54-F74E-4A93-8089-B23C8163F47C}" type="datetime1">
              <a:rPr lang="de-DE" altLang="de-DE" smtClean="0"/>
              <a:t>28.11.2019</a:t>
            </a:fld>
            <a:endParaRPr lang="de-DE" alt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 smtClean="0"/>
              <a:t>Einführung in die Laborveranstaltung</a:t>
            </a:r>
            <a:endParaRPr lang="de-DE" alt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D161F-D53C-4B35-A10D-F42792C6B946}" type="slidenum">
              <a:rPr lang="de-DE" altLang="de-DE" smtClean="0"/>
              <a:pPr/>
              <a:t>3</a:t>
            </a:fld>
            <a:endParaRPr lang="de-DE" altLang="de-DE"/>
          </a:p>
        </p:txBody>
      </p:sp>
      <p:sp>
        <p:nvSpPr>
          <p:cNvPr id="7" name="Textfeld 6"/>
          <p:cNvSpPr txBox="1"/>
          <p:nvPr/>
        </p:nvSpPr>
        <p:spPr>
          <a:xfrm>
            <a:off x="1496616" y="2060848"/>
            <a:ext cx="6899646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800" b="1" dirty="0" smtClean="0"/>
              <a:t>Gliederung und Inhalte</a:t>
            </a:r>
          </a:p>
          <a:p>
            <a:r>
              <a:rPr lang="de-DE" sz="4800" b="1" dirty="0" smtClean="0"/>
              <a:t> </a:t>
            </a:r>
          </a:p>
          <a:p>
            <a:pPr algn="ctr"/>
            <a:r>
              <a:rPr lang="de-DE" sz="4800" b="1" dirty="0" smtClean="0"/>
              <a:t>der Versuche</a:t>
            </a:r>
          </a:p>
          <a:p>
            <a:endParaRPr lang="de-DE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55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D352-CC5A-46E5-9462-83BF32979ECA}" type="datetime1">
              <a:rPr lang="de-DE" altLang="de-DE" smtClean="0"/>
              <a:t>28.11.2019</a:t>
            </a:fld>
            <a:endParaRPr lang="de-DE" alt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 smtClean="0"/>
              <a:t>Einführung in die Laborveranstaltung</a:t>
            </a:r>
            <a:endParaRPr lang="de-DE" alt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D161F-D53C-4B35-A10D-F42792C6B946}" type="slidenum">
              <a:rPr lang="de-DE" altLang="de-DE" smtClean="0"/>
              <a:pPr/>
              <a:t>4</a:t>
            </a:fld>
            <a:endParaRPr lang="de-DE" altLang="de-DE"/>
          </a:p>
        </p:txBody>
      </p:sp>
      <p:sp>
        <p:nvSpPr>
          <p:cNvPr id="7" name="Textfeld 6"/>
          <p:cNvSpPr txBox="1"/>
          <p:nvPr/>
        </p:nvSpPr>
        <p:spPr>
          <a:xfrm>
            <a:off x="5097015" y="252611"/>
            <a:ext cx="4536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 smtClean="0"/>
              <a:t>Versuche</a:t>
            </a:r>
            <a:endParaRPr lang="de-DE" sz="2400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632520" y="2142723"/>
            <a:ext cx="779643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Aufteilung des Praktikums in </a:t>
            </a:r>
            <a:r>
              <a:rPr lang="de-DE" sz="2000" b="1" dirty="0" smtClean="0">
                <a:solidFill>
                  <a:srgbClr val="FF0000"/>
                </a:solidFill>
              </a:rPr>
              <a:t>3 Versuchsteile</a:t>
            </a:r>
          </a:p>
          <a:p>
            <a:endParaRPr lang="de-D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Pro Versuchsteil wird ca. ein </a:t>
            </a:r>
            <a:r>
              <a:rPr lang="de-DE" sz="2000" b="1" dirty="0" smtClean="0">
                <a:solidFill>
                  <a:srgbClr val="FF0000"/>
                </a:solidFill>
              </a:rPr>
              <a:t>halber Tag </a:t>
            </a:r>
            <a:r>
              <a:rPr lang="de-DE" sz="2000" dirty="0" smtClean="0"/>
              <a:t>(</a:t>
            </a:r>
            <a:r>
              <a:rPr lang="de-DE" sz="2000" dirty="0" smtClean="0"/>
              <a:t>3-4 h</a:t>
            </a:r>
            <a:r>
              <a:rPr lang="de-DE" sz="2000" dirty="0" smtClean="0"/>
              <a:t>) benötigt</a:t>
            </a:r>
          </a:p>
          <a:p>
            <a:endParaRPr lang="de-D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Pro Tag gibt es 2 Zeitblöcke:</a:t>
            </a:r>
          </a:p>
          <a:p>
            <a:endParaRPr lang="de-DE" sz="1200" dirty="0" smtClean="0"/>
          </a:p>
          <a:p>
            <a:pPr lvl="1"/>
            <a:r>
              <a:rPr lang="de-DE" sz="2000" dirty="0" smtClean="0"/>
              <a:t>	Zeitblock 1: 08:00 - 12:00 Uhr</a:t>
            </a:r>
          </a:p>
          <a:p>
            <a:pPr lvl="1"/>
            <a:r>
              <a:rPr lang="de-DE" sz="2000" dirty="0" smtClean="0"/>
              <a:t>	Zeitblock 2: 13:00 - 17:00 Uhr</a:t>
            </a:r>
          </a:p>
          <a:p>
            <a:pPr lvl="1"/>
            <a:endParaRPr lang="de-D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Unterschiedliche Versuchsinhalte für ALS und MNT Studierende</a:t>
            </a:r>
            <a:endParaRPr lang="de-DE" sz="2000" dirty="0"/>
          </a:p>
        </p:txBody>
      </p:sp>
      <p:sp>
        <p:nvSpPr>
          <p:cNvPr id="11" name="Textfeld 10"/>
          <p:cNvSpPr txBox="1"/>
          <p:nvPr/>
        </p:nvSpPr>
        <p:spPr>
          <a:xfrm>
            <a:off x="632520" y="1196752"/>
            <a:ext cx="4536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Gliederung der Versuche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96169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981" y="1196752"/>
            <a:ext cx="9067800" cy="455613"/>
          </a:xfrm>
        </p:spPr>
        <p:txBody>
          <a:bodyPr/>
          <a:lstStyle/>
          <a:p>
            <a:r>
              <a:rPr lang="de-DE" sz="2400" dirty="0" smtClean="0"/>
              <a:t>Versuchsinhalte </a:t>
            </a:r>
            <a:r>
              <a:rPr lang="de-DE" sz="2400" dirty="0" smtClean="0">
                <a:solidFill>
                  <a:srgbClr val="00B0F0"/>
                </a:solidFill>
              </a:rPr>
              <a:t>ALS</a:t>
            </a:r>
            <a:endParaRPr lang="de-DE" sz="2400" dirty="0">
              <a:solidFill>
                <a:srgbClr val="00B0F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D352-CC5A-46E5-9462-83BF32979ECA}" type="datetime1">
              <a:rPr lang="de-DE" altLang="de-DE" smtClean="0"/>
              <a:t>28.11.2019</a:t>
            </a:fld>
            <a:endParaRPr lang="de-DE" alt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 smtClean="0"/>
              <a:t>Einführung in die Laborveranstaltung</a:t>
            </a:r>
            <a:endParaRPr lang="de-DE" alt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D161F-D53C-4B35-A10D-F42792C6B946}" type="slidenum">
              <a:rPr lang="de-DE" altLang="de-DE" smtClean="0"/>
              <a:pPr/>
              <a:t>5</a:t>
            </a:fld>
            <a:endParaRPr lang="de-DE" altLang="de-DE"/>
          </a:p>
        </p:txBody>
      </p:sp>
      <p:sp>
        <p:nvSpPr>
          <p:cNvPr id="7" name="Textfeld 6"/>
          <p:cNvSpPr txBox="1"/>
          <p:nvPr/>
        </p:nvSpPr>
        <p:spPr>
          <a:xfrm>
            <a:off x="5889103" y="252611"/>
            <a:ext cx="3816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 smtClean="0"/>
              <a:t>Versuche</a:t>
            </a:r>
            <a:endParaRPr lang="de-DE" sz="24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272480" y="1988840"/>
            <a:ext cx="95050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/>
              <a:t>Versuchsteil </a:t>
            </a:r>
            <a:r>
              <a:rPr lang="de-DE" sz="2000" b="1" dirty="0" smtClean="0"/>
              <a:t>1 (</a:t>
            </a:r>
            <a:r>
              <a:rPr lang="de-DE" sz="2000" b="1" dirty="0" err="1"/>
              <a:t>Quali</a:t>
            </a:r>
            <a:r>
              <a:rPr lang="de-DE" sz="2000" b="1" dirty="0" smtClean="0"/>
              <a:t>): </a:t>
            </a:r>
            <a:r>
              <a:rPr lang="de-DE" sz="2000" dirty="0" smtClean="0"/>
              <a:t>Versuche </a:t>
            </a:r>
            <a:r>
              <a:rPr lang="de-DE" sz="2000" dirty="0"/>
              <a:t>zur Allgemeinen Chemie, </a:t>
            </a:r>
            <a:r>
              <a:rPr lang="de-DE" sz="2000" dirty="0" smtClean="0"/>
              <a:t>Qualitative </a:t>
            </a:r>
            <a:r>
              <a:rPr lang="de-DE" sz="2000" dirty="0"/>
              <a:t>Bestimmungen und </a:t>
            </a:r>
            <a:r>
              <a:rPr lang="de-DE" sz="2000" dirty="0" smtClean="0"/>
              <a:t>Thermodynamik  	</a:t>
            </a:r>
          </a:p>
          <a:p>
            <a:r>
              <a:rPr lang="de-DE" sz="2000" dirty="0"/>
              <a:t>	</a:t>
            </a:r>
            <a:r>
              <a:rPr lang="de-DE" sz="1800" dirty="0" smtClean="0"/>
              <a:t>Oxidation </a:t>
            </a:r>
            <a:r>
              <a:rPr lang="de-DE" sz="1800" dirty="0" smtClean="0"/>
              <a:t>und Reduktion, Verschiebung des chemischen Gleichgewichts, 	Pufferlösungen, Anionen-/ Kationen-Nachweisreaktionen, Thermodynamik</a:t>
            </a:r>
            <a:endParaRPr lang="de-DE" sz="1800" dirty="0"/>
          </a:p>
          <a:p>
            <a:r>
              <a:rPr lang="de-DE" sz="2000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 smtClean="0"/>
              <a:t>Versuchsteil 2 (</a:t>
            </a:r>
            <a:r>
              <a:rPr lang="de-DE" sz="2000" b="1" dirty="0" err="1"/>
              <a:t>Quanti</a:t>
            </a:r>
            <a:r>
              <a:rPr lang="de-DE" sz="2000" b="1" dirty="0" smtClean="0"/>
              <a:t>): </a:t>
            </a:r>
            <a:r>
              <a:rPr lang="de-DE" sz="2000" dirty="0" smtClean="0"/>
              <a:t>Potentiometrische Titration 	</a:t>
            </a:r>
          </a:p>
          <a:p>
            <a:r>
              <a:rPr lang="de-DE" sz="2000" dirty="0"/>
              <a:t>	</a:t>
            </a:r>
            <a:r>
              <a:rPr lang="de-DE" sz="1800" dirty="0" err="1" smtClean="0"/>
              <a:t>Redoxtitration</a:t>
            </a:r>
            <a:r>
              <a:rPr lang="de-DE" sz="1800" dirty="0" smtClean="0"/>
              <a:t>: Bestimmung von Fe</a:t>
            </a:r>
            <a:r>
              <a:rPr lang="de-DE" sz="1800" baseline="30000" dirty="0" smtClean="0"/>
              <a:t>2+</a:t>
            </a:r>
            <a:r>
              <a:rPr lang="de-DE" sz="1800" dirty="0" smtClean="0"/>
              <a:t> mittels Permanganometrie, 	Potentiometrische Bestimmung von Chlorid und Iodid </a:t>
            </a:r>
          </a:p>
          <a:p>
            <a:pPr marL="0" indent="0">
              <a:buNone/>
            </a:pPr>
            <a:endParaRPr lang="de-DE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 smtClean="0"/>
              <a:t>Versuchsteil 3 (</a:t>
            </a:r>
            <a:r>
              <a:rPr lang="de-DE" sz="2000" b="1" dirty="0"/>
              <a:t>Enz</a:t>
            </a:r>
            <a:r>
              <a:rPr lang="de-DE" sz="2000" b="1" dirty="0" smtClean="0"/>
              <a:t>): </a:t>
            </a:r>
            <a:r>
              <a:rPr lang="de-DE" sz="2000" dirty="0" smtClean="0"/>
              <a:t>Enzymatische Bestimmung von Ethanol </a:t>
            </a:r>
          </a:p>
          <a:p>
            <a:r>
              <a:rPr lang="de-DE" sz="2000" dirty="0"/>
              <a:t>	</a:t>
            </a:r>
            <a:r>
              <a:rPr lang="de-DE" sz="1800" dirty="0" smtClean="0"/>
              <a:t>UV-Test </a:t>
            </a:r>
            <a:r>
              <a:rPr lang="de-DE" sz="1800" dirty="0"/>
              <a:t>zur quantitativen Bestimmung von Ethanol mittels </a:t>
            </a:r>
            <a:r>
              <a:rPr lang="de-DE" sz="1800" dirty="0" smtClean="0"/>
              <a:t>enzymatischer </a:t>
            </a:r>
            <a:r>
              <a:rPr lang="de-DE" sz="1800" dirty="0" smtClean="0"/>
              <a:t>Analytik,</a:t>
            </a:r>
          </a:p>
          <a:p>
            <a:pPr lvl="2"/>
            <a:r>
              <a:rPr lang="de-DE" sz="1800" dirty="0" smtClean="0"/>
              <a:t>Potentiometrie </a:t>
            </a:r>
            <a:endParaRPr lang="de-DE" sz="2400" dirty="0" smtClean="0"/>
          </a:p>
          <a:p>
            <a:r>
              <a:rPr lang="de-DE" sz="2000" dirty="0"/>
              <a:t>	</a:t>
            </a:r>
            <a:endParaRPr lang="de-D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61803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D352-CC5A-46E5-9462-83BF32979ECA}" type="datetime1">
              <a:rPr lang="de-DE" altLang="de-DE" smtClean="0"/>
              <a:t>28.11.2019</a:t>
            </a:fld>
            <a:endParaRPr lang="de-DE" alt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 smtClean="0"/>
              <a:t>Einführung in die Laborveranstaltung</a:t>
            </a:r>
            <a:endParaRPr lang="de-DE" alt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D161F-D53C-4B35-A10D-F42792C6B946}" type="slidenum">
              <a:rPr lang="de-DE" altLang="de-DE" smtClean="0"/>
              <a:pPr/>
              <a:t>6</a:t>
            </a:fld>
            <a:endParaRPr lang="de-DE" altLang="de-DE"/>
          </a:p>
        </p:txBody>
      </p:sp>
      <p:sp>
        <p:nvSpPr>
          <p:cNvPr id="7" name="Textfeld 6"/>
          <p:cNvSpPr txBox="1"/>
          <p:nvPr/>
        </p:nvSpPr>
        <p:spPr>
          <a:xfrm>
            <a:off x="5889103" y="252611"/>
            <a:ext cx="3816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 smtClean="0"/>
              <a:t>Versuche</a:t>
            </a:r>
            <a:endParaRPr lang="de-DE" sz="24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344488" y="2204864"/>
            <a:ext cx="939869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 smtClean="0"/>
              <a:t>Versuchsteil 1 (</a:t>
            </a:r>
            <a:r>
              <a:rPr lang="de-DE" sz="2000" b="1" dirty="0" err="1"/>
              <a:t>Quali</a:t>
            </a:r>
            <a:r>
              <a:rPr lang="de-DE" sz="2000" b="1" dirty="0" smtClean="0"/>
              <a:t>): </a:t>
            </a:r>
            <a:r>
              <a:rPr lang="de-DE" sz="2000" dirty="0" smtClean="0"/>
              <a:t>Versuche </a:t>
            </a:r>
            <a:r>
              <a:rPr lang="de-DE" sz="2000" dirty="0"/>
              <a:t>zur Allgemeinen Chemie, </a:t>
            </a:r>
            <a:r>
              <a:rPr lang="de-DE" sz="2000" dirty="0" smtClean="0"/>
              <a:t>Qualitative </a:t>
            </a:r>
            <a:r>
              <a:rPr lang="de-DE" sz="2000" dirty="0"/>
              <a:t>Bestimmungen und </a:t>
            </a:r>
            <a:r>
              <a:rPr lang="de-DE" sz="2000" dirty="0" smtClean="0"/>
              <a:t>Thermodynamik 	</a:t>
            </a:r>
          </a:p>
          <a:p>
            <a:r>
              <a:rPr lang="de-DE" sz="2000" dirty="0"/>
              <a:t>	</a:t>
            </a:r>
            <a:r>
              <a:rPr lang="de-DE" sz="1800" dirty="0" smtClean="0"/>
              <a:t>Oxidationen und Reduktion, Verschiebung des chemischen Gleichgewichts, 	Pufferlösungen, Anionen-/ Kationen-Nachweisreaktionen, Thermodynamik</a:t>
            </a:r>
            <a:endParaRPr lang="de-DE" sz="1800" dirty="0"/>
          </a:p>
          <a:p>
            <a:r>
              <a:rPr lang="de-DE" sz="2000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 smtClean="0"/>
              <a:t>Versuchsteil 2 (</a:t>
            </a:r>
            <a:r>
              <a:rPr lang="de-DE" sz="2000" b="1" dirty="0" err="1"/>
              <a:t>Quanti</a:t>
            </a:r>
            <a:r>
              <a:rPr lang="de-DE" sz="2000" b="1" dirty="0" smtClean="0"/>
              <a:t>): </a:t>
            </a:r>
            <a:r>
              <a:rPr lang="de-DE" sz="2000" dirty="0" smtClean="0"/>
              <a:t>Quantitative Bestimmungen 	</a:t>
            </a:r>
          </a:p>
          <a:p>
            <a:r>
              <a:rPr lang="de-DE" sz="2000" dirty="0"/>
              <a:t>	</a:t>
            </a:r>
            <a:r>
              <a:rPr lang="de-DE" sz="1800" dirty="0" smtClean="0"/>
              <a:t>Säure-Base-Titrationen, Potentiometrie </a:t>
            </a:r>
          </a:p>
          <a:p>
            <a:pPr marL="0" indent="0">
              <a:buNone/>
            </a:pPr>
            <a:endParaRPr lang="de-DE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 smtClean="0"/>
              <a:t>Versuchsteil 3 (Galvanik): </a:t>
            </a:r>
            <a:r>
              <a:rPr lang="de-DE" sz="2000" dirty="0" smtClean="0"/>
              <a:t>Goldgalvanik im Reinraum</a:t>
            </a:r>
            <a:endParaRPr lang="de-DE" sz="2800" dirty="0" smtClean="0"/>
          </a:p>
          <a:p>
            <a:r>
              <a:rPr lang="de-DE" sz="2000" dirty="0"/>
              <a:t>	</a:t>
            </a:r>
            <a:endParaRPr lang="de-D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/>
          </a:p>
        </p:txBody>
      </p:sp>
      <p:sp>
        <p:nvSpPr>
          <p:cNvPr id="9" name="Titel 1"/>
          <p:cNvSpPr txBox="1">
            <a:spLocks/>
          </p:cNvSpPr>
          <p:nvPr/>
        </p:nvSpPr>
        <p:spPr bwMode="auto">
          <a:xfrm>
            <a:off x="675381" y="1349152"/>
            <a:ext cx="9067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sz="2400" kern="0" dirty="0" smtClean="0"/>
              <a:t>Versuchsinhalte </a:t>
            </a:r>
            <a:r>
              <a:rPr lang="de-DE" sz="2400" kern="0" dirty="0" smtClean="0">
                <a:solidFill>
                  <a:srgbClr val="00B0F0"/>
                </a:solidFill>
              </a:rPr>
              <a:t>MNT</a:t>
            </a:r>
            <a:endParaRPr lang="de-DE" sz="2400" kern="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55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 smtClean="0"/>
              <a:t>Versuchsbetreuung</a:t>
            </a:r>
            <a:endParaRPr lang="de-DE" sz="2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76F3-D2B9-44B4-9D98-B87950C1748E}" type="datetime1">
              <a:rPr lang="de-DE" altLang="de-DE" smtClean="0"/>
              <a:t>28.11.2019</a:t>
            </a:fld>
            <a:endParaRPr lang="de-DE" alt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 smtClean="0"/>
              <a:t>Einführung in die Laborveranstaltung</a:t>
            </a:r>
            <a:endParaRPr lang="de-DE" alt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D161F-D53C-4B35-A10D-F42792C6B946}" type="slidenum">
              <a:rPr lang="de-DE" altLang="de-DE" smtClean="0"/>
              <a:pPr/>
              <a:t>7</a:t>
            </a:fld>
            <a:endParaRPr lang="de-DE" altLang="de-DE"/>
          </a:p>
        </p:txBody>
      </p:sp>
      <p:sp>
        <p:nvSpPr>
          <p:cNvPr id="8" name="Textfeld 7"/>
          <p:cNvSpPr txBox="1"/>
          <p:nvPr/>
        </p:nvSpPr>
        <p:spPr>
          <a:xfrm>
            <a:off x="397792" y="2204864"/>
            <a:ext cx="9298335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 smtClean="0"/>
              <a:t>Versuchsteil 1: </a:t>
            </a:r>
            <a:r>
              <a:rPr lang="de-DE" sz="2000" dirty="0" smtClean="0"/>
              <a:t>Petra </a:t>
            </a:r>
            <a:r>
              <a:rPr lang="de-DE" sz="2000" dirty="0" err="1" smtClean="0"/>
              <a:t>Böswald</a:t>
            </a:r>
            <a:endParaRPr lang="de-D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 smtClean="0"/>
              <a:t>Versuchsteil 2: </a:t>
            </a:r>
            <a:r>
              <a:rPr lang="de-DE" sz="2000" dirty="0" smtClean="0"/>
              <a:t>Heike </a:t>
            </a:r>
            <a:r>
              <a:rPr lang="de-DE" sz="2000" dirty="0" smtClean="0"/>
              <a:t>Müller </a:t>
            </a:r>
            <a:endParaRPr lang="de-D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 smtClean="0"/>
              <a:t>Versuchsteil 3: </a:t>
            </a:r>
            <a:r>
              <a:rPr lang="de-DE" sz="2000" dirty="0" smtClean="0"/>
              <a:t>Verena Böttner</a:t>
            </a:r>
            <a:r>
              <a:rPr lang="de-DE" sz="2000" dirty="0"/>
              <a:t>	</a:t>
            </a:r>
            <a:endParaRPr lang="de-D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/>
          </a:p>
        </p:txBody>
      </p:sp>
      <p:sp>
        <p:nvSpPr>
          <p:cNvPr id="10" name="Textfeld 9"/>
          <p:cNvSpPr txBox="1"/>
          <p:nvPr/>
        </p:nvSpPr>
        <p:spPr>
          <a:xfrm>
            <a:off x="5889104" y="252611"/>
            <a:ext cx="3816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 smtClean="0"/>
              <a:t>Versuche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271010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966" y="1628800"/>
            <a:ext cx="5052231" cy="470242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544" y="1196752"/>
            <a:ext cx="9067800" cy="455613"/>
          </a:xfrm>
        </p:spPr>
        <p:txBody>
          <a:bodyPr/>
          <a:lstStyle/>
          <a:p>
            <a:r>
              <a:rPr lang="de-DE" sz="2400" dirty="0" smtClean="0"/>
              <a:t>Laborunterlagen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3873-5400-42A2-9281-F5D3501A9BC4}" type="datetime1">
              <a:rPr lang="de-DE" altLang="de-DE" smtClean="0"/>
              <a:t>28.11.2019</a:t>
            </a:fld>
            <a:endParaRPr lang="de-DE" alt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 smtClean="0"/>
              <a:t>Einführung in die Laborveranstaltung</a:t>
            </a:r>
            <a:endParaRPr lang="de-DE" alt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D161F-D53C-4B35-A10D-F42792C6B946}" type="slidenum">
              <a:rPr lang="de-DE" altLang="de-DE" smtClean="0"/>
              <a:pPr/>
              <a:t>8</a:t>
            </a:fld>
            <a:endParaRPr lang="de-DE" altLang="de-DE"/>
          </a:p>
        </p:txBody>
      </p:sp>
      <p:sp>
        <p:nvSpPr>
          <p:cNvPr id="7" name="Ellipse 6"/>
          <p:cNvSpPr/>
          <p:nvPr/>
        </p:nvSpPr>
        <p:spPr bwMode="auto">
          <a:xfrm>
            <a:off x="3224808" y="5661248"/>
            <a:ext cx="1944216" cy="21301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Ellipse 7"/>
          <p:cNvSpPr/>
          <p:nvPr/>
        </p:nvSpPr>
        <p:spPr bwMode="auto">
          <a:xfrm>
            <a:off x="3080792" y="5517232"/>
            <a:ext cx="1800200" cy="50405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Ellipse 8"/>
          <p:cNvSpPr/>
          <p:nvPr/>
        </p:nvSpPr>
        <p:spPr bwMode="auto">
          <a:xfrm>
            <a:off x="3080792" y="5515726"/>
            <a:ext cx="2088232" cy="50405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Ellipse 9"/>
          <p:cNvSpPr/>
          <p:nvPr/>
        </p:nvSpPr>
        <p:spPr bwMode="auto">
          <a:xfrm>
            <a:off x="2288704" y="5949280"/>
            <a:ext cx="1152128" cy="28803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hteck 11"/>
          <p:cNvSpPr/>
          <p:nvPr/>
        </p:nvSpPr>
        <p:spPr bwMode="auto">
          <a:xfrm>
            <a:off x="3440832" y="620688"/>
            <a:ext cx="684076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Ellipse 13"/>
          <p:cNvSpPr/>
          <p:nvPr/>
        </p:nvSpPr>
        <p:spPr bwMode="auto">
          <a:xfrm>
            <a:off x="2576736" y="404664"/>
            <a:ext cx="720080" cy="307777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218232" y="2852936"/>
            <a:ext cx="4289028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https</a:t>
            </a:r>
            <a:r>
              <a:rPr lang="de-DE" sz="1600" dirty="0"/>
              <a:t>://</a:t>
            </a:r>
            <a:r>
              <a:rPr lang="de-DE" sz="1600" dirty="0" smtClean="0"/>
              <a:t>www.hs-kl.de/forschung/ forschungsschwerpunkte/integrierte-miniaturisierte-systeme-</a:t>
            </a:r>
            <a:r>
              <a:rPr lang="de-DE" sz="1600" dirty="0" err="1" smtClean="0"/>
              <a:t>ims</a:t>
            </a:r>
            <a:r>
              <a:rPr lang="de-DE" sz="1600" dirty="0" smtClean="0"/>
              <a:t>/</a:t>
            </a:r>
            <a:r>
              <a:rPr lang="de-DE" sz="1600" dirty="0" err="1" smtClean="0"/>
              <a:t>arbeitsgruppen</a:t>
            </a:r>
            <a:r>
              <a:rPr lang="de-DE" sz="1600" dirty="0" smtClean="0"/>
              <a:t>/chemische-prozesse-in-der-mikrotechnik/lehre</a:t>
            </a:r>
          </a:p>
          <a:p>
            <a:endParaRPr lang="de-DE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5889104" y="252611"/>
            <a:ext cx="3660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 smtClean="0"/>
              <a:t>Versuche</a:t>
            </a:r>
            <a:endParaRPr lang="de-DE" sz="2400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586458" y="1948190"/>
            <a:ext cx="35525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/>
              <a:buChar char="à"/>
            </a:pPr>
            <a:r>
              <a:rPr lang="en-US" sz="2000" b="1" dirty="0" smtClean="0"/>
              <a:t>Homepage Frau Saumer </a:t>
            </a:r>
          </a:p>
          <a:p>
            <a:pPr marL="342900" indent="-342900">
              <a:buFont typeface="Wingdings"/>
              <a:buChar char="à"/>
            </a:pPr>
            <a:r>
              <a:rPr lang="en-US" sz="2000" b="1" dirty="0" err="1" smtClean="0">
                <a:sym typeface="Wingdings" panose="05000000000000000000" pitchFamily="2" charset="2"/>
              </a:rPr>
              <a:t>Lehre</a:t>
            </a:r>
            <a:r>
              <a:rPr lang="en-US" sz="2000" b="1" dirty="0" smtClean="0">
                <a:sym typeface="Wingdings" panose="05000000000000000000" pitchFamily="2" charset="2"/>
              </a:rPr>
              <a:t> </a:t>
            </a:r>
            <a:endParaRPr lang="en-US" sz="2000" b="1" dirty="0"/>
          </a:p>
        </p:txBody>
      </p:sp>
      <p:sp>
        <p:nvSpPr>
          <p:cNvPr id="18" name="Ellipse 17"/>
          <p:cNvSpPr/>
          <p:nvPr/>
        </p:nvSpPr>
        <p:spPr bwMode="auto">
          <a:xfrm>
            <a:off x="4304928" y="3429000"/>
            <a:ext cx="2886154" cy="1512168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Ellipse 19"/>
          <p:cNvSpPr/>
          <p:nvPr/>
        </p:nvSpPr>
        <p:spPr bwMode="auto">
          <a:xfrm>
            <a:off x="8049344" y="1948191"/>
            <a:ext cx="504056" cy="472698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68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AC54-F74E-4A93-8089-B23C8163F47C}" type="datetime1">
              <a:rPr lang="de-DE" altLang="de-DE" smtClean="0"/>
              <a:t>28.11.2019</a:t>
            </a:fld>
            <a:endParaRPr lang="de-DE" alt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 smtClean="0"/>
              <a:t>Einführung in die Laborveranstaltung</a:t>
            </a:r>
            <a:endParaRPr lang="de-DE" alt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D161F-D53C-4B35-A10D-F42792C6B946}" type="slidenum">
              <a:rPr lang="de-DE" altLang="de-DE" smtClean="0"/>
              <a:pPr/>
              <a:t>9</a:t>
            </a:fld>
            <a:endParaRPr lang="de-DE" altLang="de-DE"/>
          </a:p>
        </p:txBody>
      </p:sp>
      <p:sp>
        <p:nvSpPr>
          <p:cNvPr id="7" name="Textfeld 6"/>
          <p:cNvSpPr txBox="1"/>
          <p:nvPr/>
        </p:nvSpPr>
        <p:spPr>
          <a:xfrm>
            <a:off x="2216696" y="2060848"/>
            <a:ext cx="583264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b="1" dirty="0" smtClean="0"/>
              <a:t>Zeitplan und</a:t>
            </a:r>
          </a:p>
          <a:p>
            <a:pPr algn="ctr"/>
            <a:endParaRPr lang="de-DE" sz="4800" b="1" dirty="0"/>
          </a:p>
          <a:p>
            <a:pPr algn="ctr"/>
            <a:r>
              <a:rPr lang="de-DE" sz="4800" b="1" dirty="0" smtClean="0"/>
              <a:t>Gruppeneinteilung</a:t>
            </a:r>
          </a:p>
          <a:p>
            <a:pPr algn="ctr"/>
            <a:endParaRPr lang="de-DE" sz="10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de-DE" sz="2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87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imst arial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ppt_imst arial</Template>
  <TotalTime>0</TotalTime>
  <Words>979</Words>
  <Application>Microsoft Office PowerPoint</Application>
  <PresentationFormat>A4-Papier (210 x 297 mm)</PresentationFormat>
  <Paragraphs>381</Paragraphs>
  <Slides>28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28</vt:i4>
      </vt:variant>
    </vt:vector>
  </HeadingPairs>
  <TitlesOfParts>
    <vt:vector size="33" baseType="lpstr">
      <vt:lpstr>Arial</vt:lpstr>
      <vt:lpstr>Calibri</vt:lpstr>
      <vt:lpstr>Times</vt:lpstr>
      <vt:lpstr>Wingdings</vt:lpstr>
      <vt:lpstr>ppt_imst arial</vt:lpstr>
      <vt:lpstr>Einführung in die Laborveranstaltung:   Grundlagenlabor Chemie    </vt:lpstr>
      <vt:lpstr>Inhalt</vt:lpstr>
      <vt:lpstr>PowerPoint-Präsentation</vt:lpstr>
      <vt:lpstr>PowerPoint-Präsentation</vt:lpstr>
      <vt:lpstr>Versuchsinhalte ALS</vt:lpstr>
      <vt:lpstr>PowerPoint-Präsentation</vt:lpstr>
      <vt:lpstr>Versuchsbetreuung</vt:lpstr>
      <vt:lpstr>Laborunterlagen</vt:lpstr>
      <vt:lpstr>PowerPoint-Präsentation</vt:lpstr>
      <vt:lpstr>Zeitplan   </vt:lpstr>
      <vt:lpstr>Gruppeneinteilung</vt:lpstr>
      <vt:lpstr>Teilnehmerliste</vt:lpstr>
      <vt:lpstr>Teilnehmerliste - Beispiel #1</vt:lpstr>
      <vt:lpstr>Teilnehmerliste - Beispiel #2</vt:lpstr>
      <vt:lpstr>Teilnehmerliste - Beispiel #3</vt:lpstr>
      <vt:lpstr>Wann habe ich welchen Versuch?   </vt:lpstr>
      <vt:lpstr>PowerPoint-Präsentation</vt:lpstr>
      <vt:lpstr>PowerPoint-Präsentation</vt:lpstr>
      <vt:lpstr>PowerPoint-Präsentation</vt:lpstr>
      <vt:lpstr>PowerPoint-Präsentation</vt:lpstr>
      <vt:lpstr>Am Tag des Labors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Einführung in die Laborveranstaltung: Grundlagenlabor Chemie</dc:title>
  <dc:creator>D. Decker</dc:creator>
  <cp:lastModifiedBy>Verena Böttner</cp:lastModifiedBy>
  <cp:revision>116</cp:revision>
  <cp:lastPrinted>2007-10-30T12:05:27Z</cp:lastPrinted>
  <dcterms:created xsi:type="dcterms:W3CDTF">2015-10-30T09:52:45Z</dcterms:created>
  <dcterms:modified xsi:type="dcterms:W3CDTF">2019-11-28T12:16:47Z</dcterms:modified>
</cp:coreProperties>
</file>